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50" r:id="rId2"/>
    <p:sldId id="413" r:id="rId3"/>
    <p:sldId id="370" r:id="rId4"/>
    <p:sldId id="388" r:id="rId5"/>
    <p:sldId id="262" r:id="rId6"/>
    <p:sldId id="318" r:id="rId7"/>
    <p:sldId id="375" r:id="rId8"/>
    <p:sldId id="387" r:id="rId9"/>
    <p:sldId id="263" r:id="rId10"/>
    <p:sldId id="265" r:id="rId11"/>
    <p:sldId id="264" r:id="rId12"/>
    <p:sldId id="412" r:id="rId13"/>
    <p:sldId id="384" r:id="rId14"/>
    <p:sldId id="377" r:id="rId15"/>
    <p:sldId id="390" r:id="rId16"/>
    <p:sldId id="394" r:id="rId17"/>
    <p:sldId id="415" r:id="rId18"/>
    <p:sldId id="416" r:id="rId19"/>
    <p:sldId id="406" r:id="rId20"/>
    <p:sldId id="414" r:id="rId2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49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56020-7AC9-45CE-B35F-E9A68FD16F10}" type="datetimeFigureOut">
              <a:rPr lang="fi-FI" smtClean="0"/>
              <a:t>30.1.2018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700D0-4E48-4759-B411-A565FEACFF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3674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F1BBA3-81D9-47BB-9B87-7DCC2B3E3B1D}" type="slidenum">
              <a:rPr lang="en-US"/>
              <a:pPr/>
              <a:t>1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E:\Matlab\data\SNSshuntResonatorV4_20171125-12\Fig2.m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A3D47-EB19-49B7-8B8C-A3D99B1A58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71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EAC36-8159-4AD3-A82E-30A273516F15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326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684213" indent="-263525">
              <a:defRPr>
                <a:solidFill>
                  <a:schemeClr val="tx1"/>
                </a:solidFill>
                <a:latin typeface="Arial" charset="0"/>
              </a:defRPr>
            </a:lvl2pPr>
            <a:lvl3pPr marL="1054100" indent="-209550">
              <a:defRPr>
                <a:solidFill>
                  <a:schemeClr val="tx1"/>
                </a:solidFill>
                <a:latin typeface="Arial" charset="0"/>
              </a:defRPr>
            </a:lvl3pPr>
            <a:lvl4pPr marL="1476375" indent="-209550">
              <a:defRPr>
                <a:solidFill>
                  <a:schemeClr val="tx1"/>
                </a:solidFill>
                <a:latin typeface="Arial" charset="0"/>
              </a:defRPr>
            </a:lvl4pPr>
            <a:lvl5pPr marL="1897063" indent="-209550">
              <a:defRPr>
                <a:solidFill>
                  <a:schemeClr val="tx1"/>
                </a:solidFill>
                <a:latin typeface="Arial" charset="0"/>
              </a:defRPr>
            </a:lvl5pPr>
            <a:lvl6pPr marL="2354263" indent="-209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463" indent="-209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68663" indent="-209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25863" indent="-209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9BA5C6-2FDB-49EA-AE1E-0CA5149253A9}" type="slidenum">
              <a:rPr lang="en-US" altLang="fi-FI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fi-FI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D3F9-4F19-4CF8-8FB4-7F8416E10970}" type="datetimeFigureOut">
              <a:rPr lang="fi-FI" smtClean="0"/>
              <a:t>30.1.2018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41DE-C89D-4F86-8D6E-FDE7909DA2B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618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D3F9-4F19-4CF8-8FB4-7F8416E10970}" type="datetimeFigureOut">
              <a:rPr lang="fi-FI" smtClean="0"/>
              <a:t>30.1.2018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41DE-C89D-4F86-8D6E-FDE7909DA2B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287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D3F9-4F19-4CF8-8FB4-7F8416E10970}" type="datetimeFigureOut">
              <a:rPr lang="fi-FI" smtClean="0"/>
              <a:t>30.1.2018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41DE-C89D-4F86-8D6E-FDE7909DA2B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09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D3F9-4F19-4CF8-8FB4-7F8416E10970}" type="datetimeFigureOut">
              <a:rPr lang="fi-FI" smtClean="0"/>
              <a:t>30.1.2018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41DE-C89D-4F86-8D6E-FDE7909DA2B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163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D3F9-4F19-4CF8-8FB4-7F8416E10970}" type="datetimeFigureOut">
              <a:rPr lang="fi-FI" smtClean="0"/>
              <a:t>30.1.2018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41DE-C89D-4F86-8D6E-FDE7909DA2B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820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D3F9-4F19-4CF8-8FB4-7F8416E10970}" type="datetimeFigureOut">
              <a:rPr lang="fi-FI" smtClean="0"/>
              <a:t>30.1.2018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41DE-C89D-4F86-8D6E-FDE7909DA2B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200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D3F9-4F19-4CF8-8FB4-7F8416E10970}" type="datetimeFigureOut">
              <a:rPr lang="fi-FI" smtClean="0"/>
              <a:t>30.1.2018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41DE-C89D-4F86-8D6E-FDE7909DA2B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50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D3F9-4F19-4CF8-8FB4-7F8416E10970}" type="datetimeFigureOut">
              <a:rPr lang="fi-FI" smtClean="0"/>
              <a:t>30.1.2018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41DE-C89D-4F86-8D6E-FDE7909DA2B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639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D3F9-4F19-4CF8-8FB4-7F8416E10970}" type="datetimeFigureOut">
              <a:rPr lang="fi-FI" smtClean="0"/>
              <a:t>30.1.2018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41DE-C89D-4F86-8D6E-FDE7909DA2B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510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D3F9-4F19-4CF8-8FB4-7F8416E10970}" type="datetimeFigureOut">
              <a:rPr lang="fi-FI" smtClean="0"/>
              <a:t>30.1.2018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41DE-C89D-4F86-8D6E-FDE7909DA2B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3658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D3F9-4F19-4CF8-8FB4-7F8416E10970}" type="datetimeFigureOut">
              <a:rPr lang="fi-FI" smtClean="0"/>
              <a:t>30.1.2018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41DE-C89D-4F86-8D6E-FDE7909DA2B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0002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2D3F9-4F19-4CF8-8FB4-7F8416E10970}" type="datetimeFigureOut">
              <a:rPr lang="fi-FI" smtClean="0"/>
              <a:t>30.1.2018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041DE-C89D-4F86-8D6E-FDE7909DA2B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53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2.png"/><Relationship Id="rId12" Type="http://schemas.openxmlformats.org/officeDocument/2006/relationships/image" Target="../media/image6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1.png"/><Relationship Id="rId11" Type="http://schemas.openxmlformats.org/officeDocument/2006/relationships/image" Target="../media/image58.wmf"/><Relationship Id="rId5" Type="http://schemas.openxmlformats.org/officeDocument/2006/relationships/image" Target="../media/image60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59.png"/><Relationship Id="rId9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0078" y="-24340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cs typeface="Arial" panose="020B0604020202020204" pitchFamily="34" charset="0"/>
              </a:rPr>
              <a:t/>
            </a:r>
            <a:br>
              <a:rPr lang="en-US" sz="4000" b="1" dirty="0">
                <a:cs typeface="Arial" panose="020B0604020202020204" pitchFamily="34" charset="0"/>
              </a:rPr>
            </a:br>
            <a:r>
              <a:rPr lang="en-US" sz="4000" b="1" dirty="0" smtClean="0">
                <a:cs typeface="Arial" panose="020B0604020202020204" pitchFamily="34" charset="0"/>
              </a:rPr>
              <a:t>Superconducting qubit for quantum thermodynamics experiments</a:t>
            </a:r>
            <a:endParaRPr lang="en-GB" sz="3700" b="1" dirty="0">
              <a:cs typeface="Arial" panose="020B0604020202020204" pitchFamily="34" charset="0"/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03472" y="1314642"/>
            <a:ext cx="9057213" cy="557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8" tIns="45713" rIns="91428" bIns="45713">
            <a:spAutoFit/>
          </a:bodyPr>
          <a:lstStyle/>
          <a:p>
            <a:r>
              <a:rPr lang="fr-FR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Jukka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Pekola</a:t>
            </a:r>
            <a:r>
              <a:rPr lang="fr-F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Aalto </a:t>
            </a:r>
            <a:r>
              <a:rPr lang="fr-FR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, Helsinki, </a:t>
            </a:r>
            <a:r>
              <a:rPr lang="fr-FR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Finland</a:t>
            </a:r>
            <a:endParaRPr lang="fr-F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b="1" dirty="0" smtClean="0"/>
          </a:p>
          <a:p>
            <a:r>
              <a:rPr lang="fi-FI" b="1" dirty="0" smtClean="0"/>
              <a:t>Outline:</a:t>
            </a:r>
          </a:p>
          <a:p>
            <a:r>
              <a:rPr lang="fi-FI" b="1" dirty="0" smtClean="0"/>
              <a:t>1</a:t>
            </a:r>
            <a:r>
              <a:rPr lang="fi-FI" b="1" dirty="0"/>
              <a:t>. Measuring heat current in a circuit, thermometry </a:t>
            </a:r>
          </a:p>
          <a:p>
            <a:r>
              <a:rPr lang="fi-FI" b="1" dirty="0" smtClean="0"/>
              <a:t>2</a:t>
            </a:r>
            <a:r>
              <a:rPr lang="fi-FI" b="1" dirty="0"/>
              <a:t>. Experiment on quantum heat </a:t>
            </a:r>
            <a:r>
              <a:rPr lang="fi-FI" b="1" dirty="0" smtClean="0"/>
              <a:t>switch </a:t>
            </a:r>
            <a:r>
              <a:rPr lang="fi-FI" sz="1600" b="1" i="1" dirty="0" smtClean="0"/>
              <a:t>A</a:t>
            </a:r>
            <a:r>
              <a:rPr lang="fi-FI" sz="1600" b="1" i="1" dirty="0"/>
              <a:t>. Ronzani et al., </a:t>
            </a:r>
            <a:r>
              <a:rPr lang="fi-FI" sz="1600" b="1" i="1" dirty="0" smtClean="0"/>
              <a:t>arxiv:1801.09312</a:t>
            </a:r>
            <a:endParaRPr lang="fi-FI" sz="1600" b="1" i="1" dirty="0"/>
          </a:p>
          <a:p>
            <a:r>
              <a:rPr lang="fi-FI" b="1" dirty="0" smtClean="0"/>
              <a:t>3</a:t>
            </a:r>
            <a:r>
              <a:rPr lang="fi-FI" b="1" dirty="0"/>
              <a:t>. On-going work and future: </a:t>
            </a:r>
          </a:p>
          <a:p>
            <a:pPr marL="342900" indent="-342900">
              <a:buFontTx/>
              <a:buChar char="-"/>
            </a:pPr>
            <a:r>
              <a:rPr lang="fi-FI" b="1" dirty="0"/>
              <a:t>qubit heat engines and refrigerators</a:t>
            </a:r>
          </a:p>
          <a:p>
            <a:pPr marL="342900" indent="-342900">
              <a:buFontTx/>
              <a:buChar char="-"/>
            </a:pPr>
            <a:r>
              <a:rPr lang="fi-FI" b="1" dirty="0"/>
              <a:t>single microwave photon detection</a:t>
            </a: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11"/>
          <p:cNvGrpSpPr>
            <a:grpSpLocks noChangeAspect="1"/>
          </p:cNvGrpSpPr>
          <p:nvPr/>
        </p:nvGrpSpPr>
        <p:grpSpPr bwMode="auto">
          <a:xfrm>
            <a:off x="8070131" y="5896018"/>
            <a:ext cx="966365" cy="773342"/>
            <a:chOff x="1882" y="3203"/>
            <a:chExt cx="1162" cy="930"/>
          </a:xfrm>
        </p:grpSpPr>
        <p:sp>
          <p:nvSpPr>
            <p:cNvPr id="28" name="AutoShape 10"/>
            <p:cNvSpPr>
              <a:spLocks noChangeAspect="1" noChangeArrowheads="1" noTextEdit="1"/>
            </p:cNvSpPr>
            <p:nvPr/>
          </p:nvSpPr>
          <p:spPr bwMode="auto">
            <a:xfrm>
              <a:off x="1882" y="3203"/>
              <a:ext cx="1162" cy="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9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82" y="3203"/>
              <a:ext cx="1165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TextBox 31"/>
          <p:cNvSpPr txBox="1"/>
          <p:nvPr/>
        </p:nvSpPr>
        <p:spPr>
          <a:xfrm>
            <a:off x="1619672" y="3960809"/>
            <a:ext cx="2104078" cy="646317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r>
              <a:rPr lang="fi-FI" b="1" dirty="0" smtClean="0">
                <a:latin typeface="Arial" panose="020B0604020202020204" pitchFamily="34" charset="0"/>
                <a:cs typeface="Arial" panose="020B0604020202020204" pitchFamily="34" charset="0"/>
              </a:rPr>
              <a:t>Bayan </a:t>
            </a:r>
          </a:p>
          <a:p>
            <a:r>
              <a:rPr lang="fi-FI" b="1" dirty="0" smtClean="0">
                <a:latin typeface="Arial" panose="020B0604020202020204" pitchFamily="34" charset="0"/>
                <a:cs typeface="Arial" panose="020B0604020202020204" pitchFamily="34" charset="0"/>
              </a:rPr>
              <a:t>Karimi</a:t>
            </a:r>
            <a:endParaRPr lang="fi-FI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0734" y="3962564"/>
            <a:ext cx="1601180" cy="646317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r>
              <a:rPr lang="fi-FI" b="1" dirty="0" smtClean="0">
                <a:latin typeface="Arial" panose="020B0604020202020204" pitchFamily="34" charset="0"/>
                <a:cs typeface="Arial" panose="020B0604020202020204" pitchFamily="34" charset="0"/>
              </a:rPr>
              <a:t>Alberto Ronzani</a:t>
            </a:r>
            <a:endParaRPr lang="fi-FI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8" t="8797" r="19564" b="-7181"/>
          <a:stretch/>
        </p:blipFill>
        <p:spPr bwMode="auto">
          <a:xfrm>
            <a:off x="1475656" y="1772816"/>
            <a:ext cx="1409023" cy="238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 descr="http://ltl.tkk.fi/PICO/wordpress/wp-content/uploads/albert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5" r="13346"/>
          <a:stretch/>
        </p:blipFill>
        <p:spPr bwMode="auto">
          <a:xfrm>
            <a:off x="97569" y="1883814"/>
            <a:ext cx="1296867" cy="205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A picture of Joonas Pelton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093" y="1987085"/>
            <a:ext cx="1445387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514393" y="4018313"/>
            <a:ext cx="1738127" cy="655148"/>
          </a:xfrm>
          <a:prstGeom prst="rect">
            <a:avLst/>
          </a:prstGeom>
          <a:noFill/>
        </p:spPr>
        <p:txBody>
          <a:bodyPr wrap="square" lIns="100173" tIns="50086" rIns="100173" bIns="50086" rtlCol="0">
            <a:spAutoFit/>
          </a:bodyPr>
          <a:lstStyle/>
          <a:p>
            <a:r>
              <a:rPr lang="fi-FI" b="1" dirty="0" smtClean="0">
                <a:latin typeface="Arial" panose="020B0604020202020204" pitchFamily="34" charset="0"/>
                <a:cs typeface="Arial" panose="020B0604020202020204" pitchFamily="34" charset="0"/>
              </a:rPr>
              <a:t>Joonas</a:t>
            </a:r>
          </a:p>
          <a:p>
            <a:r>
              <a:rPr lang="fi-FI" b="1" dirty="0" smtClean="0">
                <a:latin typeface="Arial" panose="020B0604020202020204" pitchFamily="34" charset="0"/>
                <a:cs typeface="Arial" panose="020B0604020202020204" pitchFamily="34" charset="0"/>
              </a:rPr>
              <a:t>Peltonen</a:t>
            </a:r>
            <a:endParaRPr lang="fi-FI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59832" y="4034572"/>
            <a:ext cx="1914547" cy="646317"/>
          </a:xfrm>
          <a:prstGeom prst="rect">
            <a:avLst/>
          </a:prstGeom>
        </p:spPr>
        <p:txBody>
          <a:bodyPr wrap="square" lIns="91428" tIns="45713" rIns="91428" bIns="45713">
            <a:spAutoFit/>
          </a:bodyPr>
          <a:lstStyle/>
          <a:p>
            <a:pPr>
              <a:defRPr/>
            </a:pPr>
            <a:r>
              <a:rPr lang="fi-FI" b="1" dirty="0" smtClean="0">
                <a:latin typeface="Arial" pitchFamily="34" charset="0"/>
                <a:cs typeface="Arial" pitchFamily="34" charset="0"/>
              </a:rPr>
              <a:t>Jorden </a:t>
            </a:r>
          </a:p>
          <a:p>
            <a:pPr>
              <a:defRPr/>
            </a:pPr>
            <a:r>
              <a:rPr lang="fi-FI" b="1" dirty="0" smtClean="0">
                <a:latin typeface="Arial" pitchFamily="34" charset="0"/>
                <a:cs typeface="Arial" pitchFamily="34" charset="0"/>
              </a:rPr>
              <a:t>Senior</a:t>
            </a:r>
            <a:endParaRPr lang="fi-FI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9" t="7674" r="37812" b="60190"/>
          <a:stretch/>
        </p:blipFill>
        <p:spPr bwMode="auto">
          <a:xfrm>
            <a:off x="3059832" y="1987086"/>
            <a:ext cx="1155551" cy="19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5" b="4950"/>
          <a:stretch/>
        </p:blipFill>
        <p:spPr bwMode="auto">
          <a:xfrm>
            <a:off x="4355976" y="1947424"/>
            <a:ext cx="1404500" cy="195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376194" y="3888801"/>
            <a:ext cx="2284038" cy="655148"/>
          </a:xfrm>
          <a:prstGeom prst="rect">
            <a:avLst/>
          </a:prstGeom>
          <a:noFill/>
        </p:spPr>
        <p:txBody>
          <a:bodyPr wrap="square" lIns="100173" tIns="50086" rIns="100173" bIns="50086" rtlCol="0">
            <a:spAutoFit/>
          </a:bodyPr>
          <a:lstStyle/>
          <a:p>
            <a:r>
              <a:rPr lang="fi-FI" b="1" dirty="0" smtClean="0">
                <a:latin typeface="Arial" panose="020B0604020202020204" pitchFamily="34" charset="0"/>
                <a:cs typeface="Arial" panose="020B0604020202020204" pitchFamily="34" charset="0"/>
              </a:rPr>
              <a:t>Yu-Cheng </a:t>
            </a:r>
          </a:p>
          <a:p>
            <a:r>
              <a:rPr lang="fi-FI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Chang </a:t>
            </a:r>
            <a:endParaRPr lang="fi-FI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" r="10871" b="11946"/>
          <a:stretch/>
        </p:blipFill>
        <p:spPr bwMode="auto">
          <a:xfrm>
            <a:off x="5940152" y="1987086"/>
            <a:ext cx="1319348" cy="190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5940152" y="3944441"/>
            <a:ext cx="2078297" cy="932147"/>
          </a:xfrm>
          <a:prstGeom prst="rect">
            <a:avLst/>
          </a:prstGeom>
        </p:spPr>
        <p:txBody>
          <a:bodyPr wrap="square" lIns="100173" tIns="50086" rIns="100173" bIns="50086">
            <a:spAutoFit/>
          </a:bodyPr>
          <a:lstStyle/>
          <a:p>
            <a:pPr>
              <a:defRPr/>
            </a:pPr>
            <a:r>
              <a:rPr lang="fi-FI" b="1" dirty="0" smtClean="0">
                <a:latin typeface="Arial" pitchFamily="34" charset="0"/>
                <a:cs typeface="Arial" pitchFamily="34" charset="0"/>
              </a:rPr>
              <a:t>ChiiDong</a:t>
            </a:r>
          </a:p>
          <a:p>
            <a:pPr>
              <a:defRPr/>
            </a:pPr>
            <a:r>
              <a:rPr lang="fi-FI" b="1" dirty="0" smtClean="0">
                <a:latin typeface="Arial" pitchFamily="34" charset="0"/>
                <a:cs typeface="Arial" pitchFamily="34" charset="0"/>
              </a:rPr>
              <a:t>Chen </a:t>
            </a:r>
          </a:p>
          <a:p>
            <a:pPr>
              <a:defRPr/>
            </a:pPr>
            <a:endParaRPr lang="fi-FI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9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38" y="-137897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b="1" dirty="0"/>
              <a:t>Theory vs experiment: sample </a:t>
            </a:r>
            <a:r>
              <a:rPr lang="fi-FI" sz="4000" b="1" dirty="0" smtClean="0"/>
              <a:t>I</a:t>
            </a:r>
            <a:endParaRPr lang="fi-FI" sz="40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222310" y="1514530"/>
            <a:ext cx="637317" cy="422827"/>
          </a:xfrm>
          <a:prstGeom prst="rect">
            <a:avLst/>
          </a:prstGeom>
          <a:noFill/>
        </p:spPr>
        <p:txBody>
          <a:bodyPr wrap="square" lIns="83457" tIns="41729" rIns="83457" bIns="41729" rtlCol="0">
            <a:spAutoFit/>
          </a:bodyPr>
          <a:lstStyle/>
          <a:p>
            <a:r>
              <a:rPr lang="fi-FI" sz="2200" b="1" i="1" dirty="0"/>
              <a:t>R</a:t>
            </a:r>
            <a:r>
              <a:rPr lang="fi-FI" sz="2200" b="1" baseline="-25000" dirty="0"/>
              <a:t>H</a:t>
            </a:r>
          </a:p>
        </p:txBody>
      </p:sp>
      <p:sp>
        <p:nvSpPr>
          <p:cNvPr id="72" name="Rectangle 71"/>
          <p:cNvSpPr/>
          <p:nvPr/>
        </p:nvSpPr>
        <p:spPr>
          <a:xfrm>
            <a:off x="716231" y="1574481"/>
            <a:ext cx="159329" cy="41156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3457" tIns="41729" rIns="83457" bIns="41729" rtlCol="0" anchor="ctr"/>
          <a:lstStyle/>
          <a:p>
            <a:pPr algn="ctr"/>
            <a:endParaRPr lang="fi-FI"/>
          </a:p>
        </p:txBody>
      </p:sp>
      <p:cxnSp>
        <p:nvCxnSpPr>
          <p:cNvPr id="73" name="Straight Connector 72"/>
          <p:cNvCxnSpPr>
            <a:endCxn id="72" idx="0"/>
          </p:cNvCxnSpPr>
          <p:nvPr/>
        </p:nvCxnSpPr>
        <p:spPr>
          <a:xfrm>
            <a:off x="795895" y="1405554"/>
            <a:ext cx="0" cy="16892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795895" y="2011419"/>
            <a:ext cx="0" cy="2057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2019631" y="1231511"/>
            <a:ext cx="1070606" cy="1168577"/>
            <a:chOff x="2717453" y="1682458"/>
            <a:chExt cx="1209636" cy="1226735"/>
          </a:xfrm>
        </p:grpSpPr>
        <p:grpSp>
          <p:nvGrpSpPr>
            <p:cNvPr id="76" name="Group 75"/>
            <p:cNvGrpSpPr/>
            <p:nvPr/>
          </p:nvGrpSpPr>
          <p:grpSpPr>
            <a:xfrm>
              <a:off x="2789461" y="1682458"/>
              <a:ext cx="1137628" cy="1226735"/>
              <a:chOff x="4486559" y="1693863"/>
              <a:chExt cx="4063542" cy="3810000"/>
            </a:xfrm>
          </p:grpSpPr>
          <p:pic>
            <p:nvPicPr>
              <p:cNvPr id="79" name="Picture 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1551" y="1693863"/>
                <a:ext cx="3638550" cy="38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80" name="Straight Arrow Connector 79"/>
              <p:cNvCxnSpPr/>
              <p:nvPr/>
            </p:nvCxnSpPr>
            <p:spPr>
              <a:xfrm>
                <a:off x="7037934" y="3821446"/>
                <a:ext cx="0" cy="775180"/>
              </a:xfrm>
              <a:prstGeom prst="straightConnector1">
                <a:avLst/>
              </a:prstGeom>
              <a:ln w="28575">
                <a:solidFill>
                  <a:srgbClr val="3159D7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1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6559" y="4009013"/>
                <a:ext cx="142875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77" name="Straight Arrow Connector 76"/>
            <p:cNvCxnSpPr/>
            <p:nvPr/>
          </p:nvCxnSpPr>
          <p:spPr>
            <a:xfrm flipV="1">
              <a:off x="3358275" y="2345195"/>
              <a:ext cx="0" cy="249591"/>
            </a:xfrm>
            <a:prstGeom prst="straightConnector1">
              <a:avLst/>
            </a:prstGeom>
            <a:ln w="28575">
              <a:solidFill>
                <a:srgbClr val="3159D7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2717453" y="2427885"/>
              <a:ext cx="472000" cy="1669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cxnSp>
        <p:nvCxnSpPr>
          <p:cNvPr id="82" name="Straight Arrow Connector 81"/>
          <p:cNvCxnSpPr/>
          <p:nvPr/>
        </p:nvCxnSpPr>
        <p:spPr>
          <a:xfrm>
            <a:off x="1305749" y="1780264"/>
            <a:ext cx="509854" cy="0"/>
          </a:xfrm>
          <a:prstGeom prst="straightConnector1">
            <a:avLst/>
          </a:prstGeom>
          <a:ln w="28575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3867852" y="1405555"/>
            <a:ext cx="943142" cy="994533"/>
            <a:chOff x="2717453" y="1682458"/>
            <a:chExt cx="1209636" cy="1226735"/>
          </a:xfrm>
        </p:grpSpPr>
        <p:grpSp>
          <p:nvGrpSpPr>
            <p:cNvPr id="84" name="Group 83"/>
            <p:cNvGrpSpPr/>
            <p:nvPr/>
          </p:nvGrpSpPr>
          <p:grpSpPr>
            <a:xfrm>
              <a:off x="2789461" y="1682458"/>
              <a:ext cx="1137628" cy="1226735"/>
              <a:chOff x="4486559" y="1693863"/>
              <a:chExt cx="4063542" cy="3810000"/>
            </a:xfrm>
          </p:grpSpPr>
          <p:pic>
            <p:nvPicPr>
              <p:cNvPr id="87" name="Picture 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1551" y="1693863"/>
                <a:ext cx="3638550" cy="38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88" name="Straight Arrow Connector 87"/>
              <p:cNvCxnSpPr/>
              <p:nvPr/>
            </p:nvCxnSpPr>
            <p:spPr>
              <a:xfrm>
                <a:off x="7037934" y="3821446"/>
                <a:ext cx="0" cy="775180"/>
              </a:xfrm>
              <a:prstGeom prst="straightConnector1">
                <a:avLst/>
              </a:prstGeom>
              <a:ln w="28575">
                <a:solidFill>
                  <a:srgbClr val="3159D7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9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6559" y="4009013"/>
                <a:ext cx="142875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85" name="Straight Arrow Connector 84"/>
            <p:cNvCxnSpPr/>
            <p:nvPr/>
          </p:nvCxnSpPr>
          <p:spPr>
            <a:xfrm flipV="1">
              <a:off x="3358275" y="2345195"/>
              <a:ext cx="0" cy="249591"/>
            </a:xfrm>
            <a:prstGeom prst="straightConnector1">
              <a:avLst/>
            </a:prstGeom>
            <a:ln w="28575">
              <a:solidFill>
                <a:srgbClr val="3159D7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2717453" y="2427885"/>
              <a:ext cx="472000" cy="1669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cxnSp>
        <p:nvCxnSpPr>
          <p:cNvPr id="90" name="Straight Arrow Connector 89"/>
          <p:cNvCxnSpPr/>
          <p:nvPr/>
        </p:nvCxnSpPr>
        <p:spPr>
          <a:xfrm>
            <a:off x="3345164" y="1780264"/>
            <a:ext cx="509854" cy="0"/>
          </a:xfrm>
          <a:prstGeom prst="straightConnector1">
            <a:avLst/>
          </a:prstGeom>
          <a:ln w="28575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938495" y="1842372"/>
            <a:ext cx="1185915" cy="498415"/>
          </a:xfrm>
          <a:prstGeom prst="rect">
            <a:avLst/>
          </a:prstGeom>
          <a:noFill/>
        </p:spPr>
        <p:txBody>
          <a:bodyPr wrap="none" lIns="83457" tIns="41729" rIns="83457" bIns="41729" rtlCol="0">
            <a:spAutoFit/>
          </a:bodyPr>
          <a:lstStyle/>
          <a:p>
            <a:r>
              <a:rPr lang="fi-FI" sz="2600" i="1" dirty="0"/>
              <a:t>g</a:t>
            </a:r>
            <a:r>
              <a:rPr lang="fi-FI" sz="2600" dirty="0"/>
              <a:t>’ </a:t>
            </a:r>
            <a:r>
              <a:rPr lang="fi-FI" sz="2600" dirty="0">
                <a:sym typeface="Symbol"/>
              </a:rPr>
              <a:t> </a:t>
            </a:r>
            <a:r>
              <a:rPr lang="fi-FI" sz="2600" i="1" dirty="0">
                <a:sym typeface="Symbol"/>
              </a:rPr>
              <a:t>Q</a:t>
            </a:r>
            <a:r>
              <a:rPr lang="fi-FI" sz="2600" baseline="30000" dirty="0">
                <a:sym typeface="Symbol"/>
              </a:rPr>
              <a:t>-1</a:t>
            </a:r>
            <a:endParaRPr lang="fi-FI" sz="2600" baseline="30000" dirty="0"/>
          </a:p>
        </p:txBody>
      </p:sp>
      <p:sp>
        <p:nvSpPr>
          <p:cNvPr id="92" name="TextBox 91"/>
          <p:cNvSpPr txBox="1"/>
          <p:nvPr/>
        </p:nvSpPr>
        <p:spPr>
          <a:xfrm>
            <a:off x="3472074" y="1780264"/>
            <a:ext cx="340787" cy="498415"/>
          </a:xfrm>
          <a:prstGeom prst="rect">
            <a:avLst/>
          </a:prstGeom>
          <a:noFill/>
        </p:spPr>
        <p:txBody>
          <a:bodyPr wrap="none" lIns="83457" tIns="41729" rIns="83457" bIns="41729" rtlCol="0">
            <a:spAutoFit/>
          </a:bodyPr>
          <a:lstStyle/>
          <a:p>
            <a:r>
              <a:rPr lang="fi-FI" sz="2600" i="1" dirty="0"/>
              <a:t>g</a:t>
            </a:r>
            <a:endParaRPr lang="fi-FI" sz="2600" baseline="30000" dirty="0"/>
          </a:p>
        </p:txBody>
      </p:sp>
      <p:grpSp>
        <p:nvGrpSpPr>
          <p:cNvPr id="93" name="Group 92"/>
          <p:cNvGrpSpPr/>
          <p:nvPr/>
        </p:nvGrpSpPr>
        <p:grpSpPr>
          <a:xfrm>
            <a:off x="5540809" y="1233987"/>
            <a:ext cx="1070606" cy="1168577"/>
            <a:chOff x="2717453" y="1682458"/>
            <a:chExt cx="1209636" cy="1226735"/>
          </a:xfrm>
        </p:grpSpPr>
        <p:grpSp>
          <p:nvGrpSpPr>
            <p:cNvPr id="94" name="Group 93"/>
            <p:cNvGrpSpPr/>
            <p:nvPr/>
          </p:nvGrpSpPr>
          <p:grpSpPr>
            <a:xfrm>
              <a:off x="2789461" y="1682458"/>
              <a:ext cx="1137628" cy="1226735"/>
              <a:chOff x="4486559" y="1693863"/>
              <a:chExt cx="4063542" cy="3810000"/>
            </a:xfrm>
          </p:grpSpPr>
          <p:pic>
            <p:nvPicPr>
              <p:cNvPr id="97" name="Picture 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1551" y="1693863"/>
                <a:ext cx="3638550" cy="38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98" name="Straight Arrow Connector 97"/>
              <p:cNvCxnSpPr/>
              <p:nvPr/>
            </p:nvCxnSpPr>
            <p:spPr>
              <a:xfrm>
                <a:off x="7037934" y="3821446"/>
                <a:ext cx="0" cy="775180"/>
              </a:xfrm>
              <a:prstGeom prst="straightConnector1">
                <a:avLst/>
              </a:prstGeom>
              <a:ln w="28575">
                <a:solidFill>
                  <a:srgbClr val="3159D7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9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6559" y="4009013"/>
                <a:ext cx="142875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95" name="Straight Arrow Connector 94"/>
            <p:cNvCxnSpPr/>
            <p:nvPr/>
          </p:nvCxnSpPr>
          <p:spPr>
            <a:xfrm flipV="1">
              <a:off x="3358275" y="2345195"/>
              <a:ext cx="0" cy="249591"/>
            </a:xfrm>
            <a:prstGeom prst="straightConnector1">
              <a:avLst/>
            </a:prstGeom>
            <a:ln w="28575">
              <a:solidFill>
                <a:srgbClr val="3159D7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2717453" y="2427885"/>
              <a:ext cx="472000" cy="1669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cxnSp>
        <p:nvCxnSpPr>
          <p:cNvPr id="100" name="Straight Arrow Connector 99"/>
          <p:cNvCxnSpPr/>
          <p:nvPr/>
        </p:nvCxnSpPr>
        <p:spPr>
          <a:xfrm>
            <a:off x="5002189" y="1782740"/>
            <a:ext cx="509854" cy="0"/>
          </a:xfrm>
          <a:prstGeom prst="straightConnector1">
            <a:avLst/>
          </a:prstGeom>
          <a:ln w="28575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5129099" y="1782739"/>
            <a:ext cx="340787" cy="498415"/>
          </a:xfrm>
          <a:prstGeom prst="rect">
            <a:avLst/>
          </a:prstGeom>
          <a:noFill/>
        </p:spPr>
        <p:txBody>
          <a:bodyPr wrap="none" lIns="83457" tIns="41729" rIns="83457" bIns="41729" rtlCol="0">
            <a:spAutoFit/>
          </a:bodyPr>
          <a:lstStyle/>
          <a:p>
            <a:r>
              <a:rPr lang="fi-FI" sz="2600" i="1" dirty="0"/>
              <a:t>g</a:t>
            </a:r>
            <a:endParaRPr lang="fi-FI" sz="2600" baseline="30000" dirty="0"/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7130324" y="1782740"/>
            <a:ext cx="509854" cy="0"/>
          </a:xfrm>
          <a:prstGeom prst="straightConnector1">
            <a:avLst/>
          </a:prstGeom>
          <a:ln w="28575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6948264" y="1844847"/>
            <a:ext cx="1185915" cy="498415"/>
          </a:xfrm>
          <a:prstGeom prst="rect">
            <a:avLst/>
          </a:prstGeom>
          <a:noFill/>
        </p:spPr>
        <p:txBody>
          <a:bodyPr wrap="none" lIns="83457" tIns="41729" rIns="83457" bIns="41729" rtlCol="0">
            <a:spAutoFit/>
          </a:bodyPr>
          <a:lstStyle/>
          <a:p>
            <a:r>
              <a:rPr lang="fi-FI" sz="2600" i="1" dirty="0"/>
              <a:t>g</a:t>
            </a:r>
            <a:r>
              <a:rPr lang="fi-FI" sz="2600" dirty="0"/>
              <a:t>’ </a:t>
            </a:r>
            <a:r>
              <a:rPr lang="fi-FI" sz="2600" dirty="0">
                <a:sym typeface="Symbol"/>
              </a:rPr>
              <a:t> </a:t>
            </a:r>
            <a:r>
              <a:rPr lang="fi-FI" sz="2600" i="1" dirty="0">
                <a:sym typeface="Symbol"/>
              </a:rPr>
              <a:t>Q</a:t>
            </a:r>
            <a:r>
              <a:rPr lang="fi-FI" sz="2600" baseline="30000" dirty="0">
                <a:sym typeface="Symbol"/>
              </a:rPr>
              <a:t>-1</a:t>
            </a:r>
            <a:endParaRPr lang="fi-FI" sz="2600" baseline="30000" dirty="0"/>
          </a:p>
        </p:txBody>
      </p:sp>
      <p:sp>
        <p:nvSpPr>
          <p:cNvPr id="104" name="TextBox 103"/>
          <p:cNvSpPr txBox="1"/>
          <p:nvPr/>
        </p:nvSpPr>
        <p:spPr>
          <a:xfrm>
            <a:off x="8332172" y="1548745"/>
            <a:ext cx="637317" cy="422827"/>
          </a:xfrm>
          <a:prstGeom prst="rect">
            <a:avLst/>
          </a:prstGeom>
          <a:noFill/>
        </p:spPr>
        <p:txBody>
          <a:bodyPr wrap="square" lIns="83457" tIns="41729" rIns="83457" bIns="41729" rtlCol="0">
            <a:spAutoFit/>
          </a:bodyPr>
          <a:lstStyle/>
          <a:p>
            <a:r>
              <a:rPr lang="fi-FI" sz="2200" b="1" i="1" dirty="0"/>
              <a:t>R</a:t>
            </a:r>
            <a:r>
              <a:rPr lang="fi-FI" sz="2200" b="1" baseline="-25000" dirty="0"/>
              <a:t>C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8188776" y="1608695"/>
            <a:ext cx="159329" cy="41156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3457" tIns="41729" rIns="83457" bIns="41729" rtlCol="0" anchor="ctr"/>
          <a:lstStyle/>
          <a:p>
            <a:pPr algn="ctr"/>
            <a:endParaRPr lang="fi-FI"/>
          </a:p>
        </p:txBody>
      </p:sp>
      <p:cxnSp>
        <p:nvCxnSpPr>
          <p:cNvPr id="106" name="Straight Connector 105"/>
          <p:cNvCxnSpPr>
            <a:endCxn id="105" idx="0"/>
          </p:cNvCxnSpPr>
          <p:nvPr/>
        </p:nvCxnSpPr>
        <p:spPr>
          <a:xfrm>
            <a:off x="8268440" y="1439769"/>
            <a:ext cx="0" cy="16892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05" idx="2"/>
          </p:cNvCxnSpPr>
          <p:nvPr/>
        </p:nvCxnSpPr>
        <p:spPr>
          <a:xfrm>
            <a:off x="8268440" y="2020261"/>
            <a:ext cx="0" cy="2057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2140519" y="2430511"/>
            <a:ext cx="4708248" cy="361272"/>
          </a:xfrm>
          <a:prstGeom prst="rect">
            <a:avLst/>
          </a:prstGeom>
          <a:noFill/>
        </p:spPr>
        <p:txBody>
          <a:bodyPr wrap="none" lIns="83457" tIns="41729" rIns="83457" bIns="41729" rtlCol="0">
            <a:spAutoFit/>
          </a:bodyPr>
          <a:lstStyle/>
          <a:p>
            <a:r>
              <a:rPr lang="fi-FI" dirty="0" smtClean="0"/>
              <a:t>Resonator	  SQUID	           Resonator</a:t>
            </a:r>
            <a:endParaRPr lang="fi-FI" dirty="0"/>
          </a:p>
        </p:txBody>
      </p:sp>
      <p:sp>
        <p:nvSpPr>
          <p:cNvPr id="4" name="Rounded Rectangle 3"/>
          <p:cNvSpPr/>
          <p:nvPr/>
        </p:nvSpPr>
        <p:spPr>
          <a:xfrm>
            <a:off x="2123728" y="959610"/>
            <a:ext cx="4677405" cy="212641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457" tIns="41729" rIns="83457" bIns="41729" rtlCol="0" anchor="ctr"/>
          <a:lstStyle/>
          <a:p>
            <a:pPr algn="ctr"/>
            <a:endParaRPr lang="fi-FI"/>
          </a:p>
        </p:txBody>
      </p:sp>
      <p:sp>
        <p:nvSpPr>
          <p:cNvPr id="5" name="TextBox 4"/>
          <p:cNvSpPr txBox="1"/>
          <p:nvPr/>
        </p:nvSpPr>
        <p:spPr>
          <a:xfrm>
            <a:off x="132030" y="3140968"/>
            <a:ext cx="4079930" cy="884492"/>
          </a:xfrm>
          <a:prstGeom prst="rect">
            <a:avLst/>
          </a:prstGeom>
          <a:noFill/>
        </p:spPr>
        <p:txBody>
          <a:bodyPr wrap="square" lIns="83457" tIns="41729" rIns="83457" bIns="41729" rtlCol="0">
            <a:spAutoFit/>
          </a:bodyPr>
          <a:lstStyle/>
          <a:p>
            <a:r>
              <a:rPr lang="fi-FI" sz="2600" i="1" dirty="0"/>
              <a:t>gQ</a:t>
            </a:r>
            <a:r>
              <a:rPr lang="fi-FI" sz="2600" dirty="0"/>
              <a:t> </a:t>
            </a:r>
            <a:r>
              <a:rPr lang="fi-FI" sz="2600" dirty="0" smtClean="0"/>
              <a:t>~ 1</a:t>
            </a:r>
            <a:r>
              <a:rPr lang="fi-FI" sz="2600" dirty="0"/>
              <a:t>, </a:t>
            </a:r>
            <a:r>
              <a:rPr lang="fi-FI" sz="2600" dirty="0" smtClean="0"/>
              <a:t>”quasi-Hamiltonian” model works</a:t>
            </a:r>
            <a:endParaRPr lang="fi-FI" sz="2600" dirty="0"/>
          </a:p>
        </p:txBody>
      </p:sp>
      <p:pic>
        <p:nvPicPr>
          <p:cNvPr id="1126" name="Picture 10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14223" r="5480" b="3688"/>
          <a:stretch/>
        </p:blipFill>
        <p:spPr bwMode="auto">
          <a:xfrm>
            <a:off x="457120" y="4077072"/>
            <a:ext cx="2890744" cy="269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885" y="3281175"/>
            <a:ext cx="4719579" cy="353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92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22" y="3451459"/>
            <a:ext cx="4580397" cy="341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290" y="692696"/>
            <a:ext cx="2318830" cy="68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38" y="-137897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b="1" dirty="0"/>
              <a:t>Theory vs experiment: sample </a:t>
            </a:r>
            <a:r>
              <a:rPr lang="fi-FI" sz="4000" b="1" dirty="0" smtClean="0"/>
              <a:t>II</a:t>
            </a:r>
            <a:endParaRPr lang="fi-FI" sz="40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222310" y="1514530"/>
            <a:ext cx="637317" cy="422827"/>
          </a:xfrm>
          <a:prstGeom prst="rect">
            <a:avLst/>
          </a:prstGeom>
          <a:noFill/>
        </p:spPr>
        <p:txBody>
          <a:bodyPr wrap="square" lIns="83457" tIns="41729" rIns="83457" bIns="41729" rtlCol="0">
            <a:spAutoFit/>
          </a:bodyPr>
          <a:lstStyle/>
          <a:p>
            <a:r>
              <a:rPr lang="fi-FI" sz="2200" b="1" i="1" dirty="0"/>
              <a:t>R</a:t>
            </a:r>
            <a:r>
              <a:rPr lang="fi-FI" sz="2200" b="1" baseline="-25000" dirty="0"/>
              <a:t>H</a:t>
            </a:r>
          </a:p>
        </p:txBody>
      </p:sp>
      <p:sp>
        <p:nvSpPr>
          <p:cNvPr id="72" name="Rectangle 71"/>
          <p:cNvSpPr/>
          <p:nvPr/>
        </p:nvSpPr>
        <p:spPr>
          <a:xfrm>
            <a:off x="716231" y="1574481"/>
            <a:ext cx="159329" cy="41156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3457" tIns="41729" rIns="83457" bIns="41729" rtlCol="0" anchor="ctr"/>
          <a:lstStyle/>
          <a:p>
            <a:pPr algn="ctr"/>
            <a:endParaRPr lang="fi-FI"/>
          </a:p>
        </p:txBody>
      </p:sp>
      <p:cxnSp>
        <p:nvCxnSpPr>
          <p:cNvPr id="73" name="Straight Connector 72"/>
          <p:cNvCxnSpPr>
            <a:endCxn id="72" idx="0"/>
          </p:cNvCxnSpPr>
          <p:nvPr/>
        </p:nvCxnSpPr>
        <p:spPr>
          <a:xfrm>
            <a:off x="795895" y="1405554"/>
            <a:ext cx="0" cy="16892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72" idx="2"/>
          </p:cNvCxnSpPr>
          <p:nvPr/>
        </p:nvCxnSpPr>
        <p:spPr>
          <a:xfrm>
            <a:off x="795895" y="1986047"/>
            <a:ext cx="0" cy="2057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2019631" y="1231511"/>
            <a:ext cx="1070606" cy="1168577"/>
            <a:chOff x="2717453" y="1682458"/>
            <a:chExt cx="1209636" cy="1226735"/>
          </a:xfrm>
        </p:grpSpPr>
        <p:grpSp>
          <p:nvGrpSpPr>
            <p:cNvPr id="76" name="Group 75"/>
            <p:cNvGrpSpPr/>
            <p:nvPr/>
          </p:nvGrpSpPr>
          <p:grpSpPr>
            <a:xfrm>
              <a:off x="2789461" y="1682458"/>
              <a:ext cx="1137628" cy="1226735"/>
              <a:chOff x="4486559" y="1693863"/>
              <a:chExt cx="4063542" cy="3810000"/>
            </a:xfrm>
          </p:grpSpPr>
          <p:pic>
            <p:nvPicPr>
              <p:cNvPr id="79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1551" y="1693863"/>
                <a:ext cx="3638550" cy="38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80" name="Straight Arrow Connector 79"/>
              <p:cNvCxnSpPr/>
              <p:nvPr/>
            </p:nvCxnSpPr>
            <p:spPr>
              <a:xfrm>
                <a:off x="7037934" y="3821446"/>
                <a:ext cx="0" cy="775180"/>
              </a:xfrm>
              <a:prstGeom prst="straightConnector1">
                <a:avLst/>
              </a:prstGeom>
              <a:ln w="28575">
                <a:solidFill>
                  <a:srgbClr val="3159D7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1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6559" y="4009013"/>
                <a:ext cx="142875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77" name="Straight Arrow Connector 76"/>
            <p:cNvCxnSpPr/>
            <p:nvPr/>
          </p:nvCxnSpPr>
          <p:spPr>
            <a:xfrm flipV="1">
              <a:off x="3358275" y="2345195"/>
              <a:ext cx="0" cy="249591"/>
            </a:xfrm>
            <a:prstGeom prst="straightConnector1">
              <a:avLst/>
            </a:prstGeom>
            <a:ln w="28575">
              <a:solidFill>
                <a:srgbClr val="3159D7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2717453" y="2427885"/>
              <a:ext cx="472000" cy="1669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cxnSp>
        <p:nvCxnSpPr>
          <p:cNvPr id="82" name="Straight Arrow Connector 81"/>
          <p:cNvCxnSpPr/>
          <p:nvPr/>
        </p:nvCxnSpPr>
        <p:spPr>
          <a:xfrm>
            <a:off x="1305749" y="1780264"/>
            <a:ext cx="509854" cy="0"/>
          </a:xfrm>
          <a:prstGeom prst="straightConnector1">
            <a:avLst/>
          </a:prstGeom>
          <a:ln w="28575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3867852" y="1405555"/>
            <a:ext cx="943142" cy="994533"/>
            <a:chOff x="2717453" y="1682458"/>
            <a:chExt cx="1209636" cy="1226735"/>
          </a:xfrm>
        </p:grpSpPr>
        <p:grpSp>
          <p:nvGrpSpPr>
            <p:cNvPr id="84" name="Group 83"/>
            <p:cNvGrpSpPr/>
            <p:nvPr/>
          </p:nvGrpSpPr>
          <p:grpSpPr>
            <a:xfrm>
              <a:off x="2789461" y="1682458"/>
              <a:ext cx="1137628" cy="1226735"/>
              <a:chOff x="4486559" y="1693863"/>
              <a:chExt cx="4063542" cy="3810000"/>
            </a:xfrm>
          </p:grpSpPr>
          <p:pic>
            <p:nvPicPr>
              <p:cNvPr id="87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1551" y="1693863"/>
                <a:ext cx="3638550" cy="38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88" name="Straight Arrow Connector 87"/>
              <p:cNvCxnSpPr/>
              <p:nvPr/>
            </p:nvCxnSpPr>
            <p:spPr>
              <a:xfrm>
                <a:off x="7037934" y="3821446"/>
                <a:ext cx="0" cy="775180"/>
              </a:xfrm>
              <a:prstGeom prst="straightConnector1">
                <a:avLst/>
              </a:prstGeom>
              <a:ln w="28575">
                <a:solidFill>
                  <a:srgbClr val="3159D7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9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6559" y="4009013"/>
                <a:ext cx="142875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85" name="Straight Arrow Connector 84"/>
            <p:cNvCxnSpPr/>
            <p:nvPr/>
          </p:nvCxnSpPr>
          <p:spPr>
            <a:xfrm flipV="1">
              <a:off x="3358275" y="2345195"/>
              <a:ext cx="0" cy="249591"/>
            </a:xfrm>
            <a:prstGeom prst="straightConnector1">
              <a:avLst/>
            </a:prstGeom>
            <a:ln w="28575">
              <a:solidFill>
                <a:srgbClr val="3159D7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2717453" y="2427885"/>
              <a:ext cx="472000" cy="1669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cxnSp>
        <p:nvCxnSpPr>
          <p:cNvPr id="90" name="Straight Arrow Connector 89"/>
          <p:cNvCxnSpPr/>
          <p:nvPr/>
        </p:nvCxnSpPr>
        <p:spPr>
          <a:xfrm>
            <a:off x="3345164" y="1780264"/>
            <a:ext cx="509854" cy="0"/>
          </a:xfrm>
          <a:prstGeom prst="straightConnector1">
            <a:avLst/>
          </a:prstGeom>
          <a:ln w="28575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050822" y="1842372"/>
            <a:ext cx="1185915" cy="498415"/>
          </a:xfrm>
          <a:prstGeom prst="rect">
            <a:avLst/>
          </a:prstGeom>
          <a:noFill/>
        </p:spPr>
        <p:txBody>
          <a:bodyPr wrap="none" lIns="83457" tIns="41729" rIns="83457" bIns="41729" rtlCol="0">
            <a:spAutoFit/>
          </a:bodyPr>
          <a:lstStyle/>
          <a:p>
            <a:r>
              <a:rPr lang="fi-FI" sz="2600" i="1" dirty="0"/>
              <a:t>g</a:t>
            </a:r>
            <a:r>
              <a:rPr lang="fi-FI" sz="2600" dirty="0"/>
              <a:t>’ </a:t>
            </a:r>
            <a:r>
              <a:rPr lang="fi-FI" sz="2600" dirty="0">
                <a:sym typeface="Symbol"/>
              </a:rPr>
              <a:t> </a:t>
            </a:r>
            <a:r>
              <a:rPr lang="fi-FI" sz="2600" i="1" dirty="0">
                <a:sym typeface="Symbol"/>
              </a:rPr>
              <a:t>Q</a:t>
            </a:r>
            <a:r>
              <a:rPr lang="fi-FI" sz="2600" baseline="30000" dirty="0">
                <a:sym typeface="Symbol"/>
              </a:rPr>
              <a:t>-1</a:t>
            </a:r>
            <a:endParaRPr lang="fi-FI" sz="2600" baseline="30000" dirty="0"/>
          </a:p>
        </p:txBody>
      </p:sp>
      <p:sp>
        <p:nvSpPr>
          <p:cNvPr id="92" name="TextBox 91"/>
          <p:cNvSpPr txBox="1"/>
          <p:nvPr/>
        </p:nvSpPr>
        <p:spPr>
          <a:xfrm>
            <a:off x="3472074" y="1780264"/>
            <a:ext cx="340787" cy="498415"/>
          </a:xfrm>
          <a:prstGeom prst="rect">
            <a:avLst/>
          </a:prstGeom>
          <a:noFill/>
        </p:spPr>
        <p:txBody>
          <a:bodyPr wrap="none" lIns="83457" tIns="41729" rIns="83457" bIns="41729" rtlCol="0">
            <a:spAutoFit/>
          </a:bodyPr>
          <a:lstStyle/>
          <a:p>
            <a:r>
              <a:rPr lang="fi-FI" sz="2600" i="1" dirty="0"/>
              <a:t>g</a:t>
            </a:r>
            <a:endParaRPr lang="fi-FI" sz="2600" baseline="30000" dirty="0"/>
          </a:p>
        </p:txBody>
      </p:sp>
      <p:grpSp>
        <p:nvGrpSpPr>
          <p:cNvPr id="93" name="Group 92"/>
          <p:cNvGrpSpPr/>
          <p:nvPr/>
        </p:nvGrpSpPr>
        <p:grpSpPr>
          <a:xfrm>
            <a:off x="5539981" y="1233987"/>
            <a:ext cx="1070606" cy="1168577"/>
            <a:chOff x="2717453" y="1682458"/>
            <a:chExt cx="1209636" cy="1226735"/>
          </a:xfrm>
        </p:grpSpPr>
        <p:grpSp>
          <p:nvGrpSpPr>
            <p:cNvPr id="94" name="Group 93"/>
            <p:cNvGrpSpPr/>
            <p:nvPr/>
          </p:nvGrpSpPr>
          <p:grpSpPr>
            <a:xfrm>
              <a:off x="2789461" y="1682458"/>
              <a:ext cx="1137628" cy="1226735"/>
              <a:chOff x="4486559" y="1693863"/>
              <a:chExt cx="4063542" cy="3810000"/>
            </a:xfrm>
          </p:grpSpPr>
          <p:pic>
            <p:nvPicPr>
              <p:cNvPr id="97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1551" y="1693863"/>
                <a:ext cx="3638550" cy="38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98" name="Straight Arrow Connector 97"/>
              <p:cNvCxnSpPr/>
              <p:nvPr/>
            </p:nvCxnSpPr>
            <p:spPr>
              <a:xfrm>
                <a:off x="7037934" y="3821446"/>
                <a:ext cx="0" cy="775180"/>
              </a:xfrm>
              <a:prstGeom prst="straightConnector1">
                <a:avLst/>
              </a:prstGeom>
              <a:ln w="28575">
                <a:solidFill>
                  <a:srgbClr val="3159D7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9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6559" y="4009013"/>
                <a:ext cx="142875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95" name="Straight Arrow Connector 94"/>
            <p:cNvCxnSpPr/>
            <p:nvPr/>
          </p:nvCxnSpPr>
          <p:spPr>
            <a:xfrm flipV="1">
              <a:off x="3358275" y="2345195"/>
              <a:ext cx="0" cy="249591"/>
            </a:xfrm>
            <a:prstGeom prst="straightConnector1">
              <a:avLst/>
            </a:prstGeom>
            <a:ln w="28575">
              <a:solidFill>
                <a:srgbClr val="3159D7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2717453" y="2427885"/>
              <a:ext cx="472000" cy="1669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cxnSp>
        <p:nvCxnSpPr>
          <p:cNvPr id="100" name="Straight Arrow Connector 99"/>
          <p:cNvCxnSpPr/>
          <p:nvPr/>
        </p:nvCxnSpPr>
        <p:spPr>
          <a:xfrm>
            <a:off x="5002189" y="1782740"/>
            <a:ext cx="509854" cy="0"/>
          </a:xfrm>
          <a:prstGeom prst="straightConnector1">
            <a:avLst/>
          </a:prstGeom>
          <a:ln w="28575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5129099" y="1782739"/>
            <a:ext cx="340787" cy="498415"/>
          </a:xfrm>
          <a:prstGeom prst="rect">
            <a:avLst/>
          </a:prstGeom>
          <a:noFill/>
        </p:spPr>
        <p:txBody>
          <a:bodyPr wrap="none" lIns="83457" tIns="41729" rIns="83457" bIns="41729" rtlCol="0">
            <a:spAutoFit/>
          </a:bodyPr>
          <a:lstStyle/>
          <a:p>
            <a:r>
              <a:rPr lang="fi-FI" sz="2600" i="1" dirty="0"/>
              <a:t>g</a:t>
            </a:r>
            <a:endParaRPr lang="fi-FI" sz="2600" baseline="30000" dirty="0"/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7081697" y="1782740"/>
            <a:ext cx="509854" cy="0"/>
          </a:xfrm>
          <a:prstGeom prst="straightConnector1">
            <a:avLst/>
          </a:prstGeom>
          <a:ln w="28575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6826770" y="1844847"/>
            <a:ext cx="1185915" cy="498415"/>
          </a:xfrm>
          <a:prstGeom prst="rect">
            <a:avLst/>
          </a:prstGeom>
          <a:noFill/>
        </p:spPr>
        <p:txBody>
          <a:bodyPr wrap="none" lIns="83457" tIns="41729" rIns="83457" bIns="41729" rtlCol="0">
            <a:spAutoFit/>
          </a:bodyPr>
          <a:lstStyle/>
          <a:p>
            <a:r>
              <a:rPr lang="fi-FI" sz="2600" i="1" dirty="0"/>
              <a:t>g</a:t>
            </a:r>
            <a:r>
              <a:rPr lang="fi-FI" sz="2600" dirty="0"/>
              <a:t>’ </a:t>
            </a:r>
            <a:r>
              <a:rPr lang="fi-FI" sz="2600" dirty="0">
                <a:sym typeface="Symbol"/>
              </a:rPr>
              <a:t> </a:t>
            </a:r>
            <a:r>
              <a:rPr lang="fi-FI" sz="2600" i="1" dirty="0">
                <a:sym typeface="Symbol"/>
              </a:rPr>
              <a:t>Q</a:t>
            </a:r>
            <a:r>
              <a:rPr lang="fi-FI" sz="2600" baseline="30000" dirty="0">
                <a:sym typeface="Symbol"/>
              </a:rPr>
              <a:t>-1</a:t>
            </a:r>
            <a:endParaRPr lang="fi-FI" sz="2600" baseline="30000" dirty="0"/>
          </a:p>
        </p:txBody>
      </p:sp>
      <p:sp>
        <p:nvSpPr>
          <p:cNvPr id="104" name="TextBox 103"/>
          <p:cNvSpPr txBox="1"/>
          <p:nvPr/>
        </p:nvSpPr>
        <p:spPr>
          <a:xfrm>
            <a:off x="8268440" y="1548745"/>
            <a:ext cx="637317" cy="422827"/>
          </a:xfrm>
          <a:prstGeom prst="rect">
            <a:avLst/>
          </a:prstGeom>
          <a:noFill/>
        </p:spPr>
        <p:txBody>
          <a:bodyPr wrap="square" lIns="83457" tIns="41729" rIns="83457" bIns="41729" rtlCol="0">
            <a:spAutoFit/>
          </a:bodyPr>
          <a:lstStyle/>
          <a:p>
            <a:r>
              <a:rPr lang="fi-FI" sz="2200" b="1" i="1" dirty="0"/>
              <a:t>R</a:t>
            </a:r>
            <a:r>
              <a:rPr lang="fi-FI" sz="2200" b="1" baseline="-25000" dirty="0"/>
              <a:t>C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8140148" y="1608695"/>
            <a:ext cx="159329" cy="41156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3457" tIns="41729" rIns="83457" bIns="41729" rtlCol="0" anchor="ctr"/>
          <a:lstStyle/>
          <a:p>
            <a:pPr algn="ctr"/>
            <a:endParaRPr lang="fi-FI"/>
          </a:p>
        </p:txBody>
      </p:sp>
      <p:cxnSp>
        <p:nvCxnSpPr>
          <p:cNvPr id="106" name="Straight Connector 105"/>
          <p:cNvCxnSpPr>
            <a:endCxn id="105" idx="0"/>
          </p:cNvCxnSpPr>
          <p:nvPr/>
        </p:nvCxnSpPr>
        <p:spPr>
          <a:xfrm>
            <a:off x="8219813" y="1439769"/>
            <a:ext cx="0" cy="16892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05" idx="2"/>
          </p:cNvCxnSpPr>
          <p:nvPr/>
        </p:nvCxnSpPr>
        <p:spPr>
          <a:xfrm>
            <a:off x="8219813" y="2020261"/>
            <a:ext cx="0" cy="2057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2051720" y="2430511"/>
            <a:ext cx="4634125" cy="361272"/>
          </a:xfrm>
          <a:prstGeom prst="rect">
            <a:avLst/>
          </a:prstGeom>
          <a:noFill/>
        </p:spPr>
        <p:txBody>
          <a:bodyPr wrap="none" lIns="83457" tIns="41729" rIns="83457" bIns="41729" rtlCol="0">
            <a:spAutoFit/>
          </a:bodyPr>
          <a:lstStyle/>
          <a:p>
            <a:r>
              <a:rPr lang="fi-FI" dirty="0" smtClean="0"/>
              <a:t>Resonator	  SQUID	              Resonator</a:t>
            </a:r>
            <a:endParaRPr lang="fi-FI" dirty="0"/>
          </a:p>
        </p:txBody>
      </p:sp>
      <p:sp>
        <p:nvSpPr>
          <p:cNvPr id="4" name="Rounded Rectangle 3"/>
          <p:cNvSpPr/>
          <p:nvPr/>
        </p:nvSpPr>
        <p:spPr>
          <a:xfrm>
            <a:off x="107504" y="836391"/>
            <a:ext cx="3186586" cy="205782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457" tIns="41729" rIns="83457" bIns="41729" rtlCol="0" anchor="ctr"/>
          <a:lstStyle/>
          <a:p>
            <a:pPr algn="ctr"/>
            <a:endParaRPr lang="fi-FI"/>
          </a:p>
        </p:txBody>
      </p:sp>
      <p:sp>
        <p:nvSpPr>
          <p:cNvPr id="5" name="TextBox 4"/>
          <p:cNvSpPr txBox="1"/>
          <p:nvPr/>
        </p:nvSpPr>
        <p:spPr>
          <a:xfrm>
            <a:off x="509866" y="2872609"/>
            <a:ext cx="6176599" cy="484383"/>
          </a:xfrm>
          <a:prstGeom prst="rect">
            <a:avLst/>
          </a:prstGeom>
          <a:noFill/>
        </p:spPr>
        <p:txBody>
          <a:bodyPr wrap="none" lIns="83457" tIns="41729" rIns="83457" bIns="41729" rtlCol="0">
            <a:spAutoFit/>
          </a:bodyPr>
          <a:lstStyle/>
          <a:p>
            <a:r>
              <a:rPr lang="fi-FI" sz="2600" i="1" dirty="0"/>
              <a:t>gQ</a:t>
            </a:r>
            <a:r>
              <a:rPr lang="fi-FI" sz="2600" dirty="0"/>
              <a:t> &lt;&lt; 1, </a:t>
            </a:r>
            <a:r>
              <a:rPr lang="fi-FI" sz="2600" dirty="0" smtClean="0"/>
              <a:t>”non-Hamiltonian” </a:t>
            </a:r>
            <a:r>
              <a:rPr lang="fi-FI" sz="2600" dirty="0"/>
              <a:t>model works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5591708" y="822421"/>
            <a:ext cx="3186586" cy="205782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457" tIns="41729" rIns="83457" bIns="41729" rtlCol="0" anchor="ctr"/>
          <a:lstStyle/>
          <a:p>
            <a:pPr algn="ctr"/>
            <a:endParaRPr lang="fi-FI"/>
          </a:p>
        </p:txBody>
      </p:sp>
      <p:pic>
        <p:nvPicPr>
          <p:cNvPr id="58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" t="7949"/>
          <a:stretch/>
        </p:blipFill>
        <p:spPr bwMode="auto">
          <a:xfrm>
            <a:off x="5951479" y="5093687"/>
            <a:ext cx="1454245" cy="176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1354787" y="5489083"/>
            <a:ext cx="3505245" cy="89224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445" tIns="41723" rIns="83445" bIns="41723" rtlCol="0" anchor="ctr"/>
          <a:lstStyle/>
          <a:p>
            <a:pPr algn="ctr"/>
            <a:endParaRPr lang="fi-FI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4860032" y="6149596"/>
            <a:ext cx="1698946" cy="37574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916469" y="4077072"/>
            <a:ext cx="2543963" cy="915258"/>
          </a:xfrm>
          <a:prstGeom prst="rect">
            <a:avLst/>
          </a:prstGeom>
          <a:noFill/>
        </p:spPr>
        <p:txBody>
          <a:bodyPr wrap="square" lIns="83445" tIns="41723" rIns="83445" bIns="41723" rtlCol="0">
            <a:spAutoFit/>
          </a:bodyPr>
          <a:lstStyle/>
          <a:p>
            <a:r>
              <a:rPr lang="fi-FI" b="1" dirty="0" smtClean="0">
                <a:solidFill>
                  <a:srgbClr val="C00000"/>
                </a:solidFill>
              </a:rPr>
              <a:t>Cooling at distance of 4 mm by mw photons</a:t>
            </a:r>
            <a:endParaRPr lang="fi-FI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63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234113" y="3245050"/>
            <a:ext cx="996012" cy="1038712"/>
          </a:xfrm>
          <a:prstGeom prst="ellipse">
            <a:avLst/>
          </a:prstGeom>
          <a:noFill/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83457" tIns="41729" rIns="83457" bIns="41729" rtlCol="0" anchor="ctr"/>
          <a:lstStyle/>
          <a:p>
            <a:pPr algn="ctr"/>
            <a:endParaRPr lang="fi-FI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79512" y="3764405"/>
            <a:ext cx="93742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13868" y="3245050"/>
            <a:ext cx="465100" cy="484383"/>
          </a:xfrm>
          <a:prstGeom prst="rect">
            <a:avLst/>
          </a:prstGeom>
          <a:noFill/>
        </p:spPr>
        <p:txBody>
          <a:bodyPr wrap="none" lIns="83457" tIns="41729" rIns="83457" bIns="41729" rtlCol="0">
            <a:spAutoFit/>
          </a:bodyPr>
          <a:lstStyle/>
          <a:p>
            <a:r>
              <a:rPr lang="fi-FI" sz="2600" i="1" dirty="0"/>
              <a:t>W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732119" y="2530936"/>
            <a:ext cx="0" cy="51935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1761413" y="4413601"/>
            <a:ext cx="0" cy="51935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116935" y="1881741"/>
            <a:ext cx="1288957" cy="38951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83457" tIns="41729" rIns="83457" bIns="41729" rtlCol="0" anchor="ctr"/>
          <a:lstStyle/>
          <a:p>
            <a:pPr algn="ctr"/>
            <a:r>
              <a:rPr lang="fi-FI" sz="2200" i="1" dirty="0"/>
              <a:t>R</a:t>
            </a:r>
            <a:r>
              <a:rPr lang="fi-FI" sz="2200" baseline="-25000" dirty="0"/>
              <a:t>H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16935" y="5127715"/>
            <a:ext cx="1288957" cy="38951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83457" tIns="41729" rIns="83457" bIns="41729" rtlCol="0" anchor="ctr"/>
          <a:lstStyle/>
          <a:p>
            <a:pPr algn="ctr"/>
            <a:r>
              <a:rPr lang="fi-FI" sz="2200" i="1" dirty="0"/>
              <a:t>R</a:t>
            </a:r>
            <a:r>
              <a:rPr lang="fi-FI" sz="2200" baseline="-25000" dirty="0"/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20441" y="2554757"/>
            <a:ext cx="501969" cy="484383"/>
          </a:xfrm>
          <a:prstGeom prst="rect">
            <a:avLst/>
          </a:prstGeom>
          <a:noFill/>
        </p:spPr>
        <p:txBody>
          <a:bodyPr wrap="none" lIns="83457" tIns="41729" rIns="83457" bIns="41729" rtlCol="0">
            <a:spAutoFit/>
          </a:bodyPr>
          <a:lstStyle/>
          <a:p>
            <a:r>
              <a:rPr lang="fi-FI" sz="2600" i="1" dirty="0"/>
              <a:t>Q</a:t>
            </a:r>
            <a:r>
              <a:rPr lang="fi-FI" sz="2600" baseline="-250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37181" y="4413601"/>
            <a:ext cx="679902" cy="484383"/>
          </a:xfrm>
          <a:prstGeom prst="rect">
            <a:avLst/>
          </a:prstGeom>
          <a:noFill/>
        </p:spPr>
        <p:txBody>
          <a:bodyPr wrap="none" lIns="83457" tIns="41729" rIns="83457" bIns="41729" rtlCol="0">
            <a:spAutoFit/>
          </a:bodyPr>
          <a:lstStyle/>
          <a:p>
            <a:r>
              <a:rPr lang="fi-FI" sz="2600" i="1" dirty="0"/>
              <a:t>- Q</a:t>
            </a:r>
            <a:r>
              <a:rPr lang="fi-FI" sz="2600" baseline="-25000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26683" y="3528001"/>
            <a:ext cx="787303" cy="422827"/>
          </a:xfrm>
          <a:prstGeom prst="rect">
            <a:avLst/>
          </a:prstGeom>
          <a:noFill/>
        </p:spPr>
        <p:txBody>
          <a:bodyPr wrap="none" lIns="83457" tIns="41729" rIns="83457" bIns="41729" rtlCol="0">
            <a:spAutoFit/>
          </a:bodyPr>
          <a:lstStyle/>
          <a:p>
            <a:r>
              <a:rPr lang="fi-FI" sz="2200" b="1" dirty="0"/>
              <a:t>qubit</a:t>
            </a:r>
          </a:p>
        </p:txBody>
      </p:sp>
      <p:sp>
        <p:nvSpPr>
          <p:cNvPr id="19" name="Rectangle 5"/>
          <p:cNvSpPr txBox="1">
            <a:spLocks noChangeArrowheads="1"/>
          </p:cNvSpPr>
          <p:nvPr/>
        </p:nvSpPr>
        <p:spPr>
          <a:xfrm>
            <a:off x="811915" y="-159740"/>
            <a:ext cx="9160685" cy="1143000"/>
          </a:xfrm>
          <a:prstGeom prst="rect">
            <a:avLst/>
          </a:prstGeom>
        </p:spPr>
        <p:txBody>
          <a:bodyPr vert="horz" lIns="91428" tIns="45713" rIns="91428" bIns="45713" rtlCol="0" anchor="ctr">
            <a:noAutofit/>
          </a:bodyPr>
          <a:lstStyle>
            <a:lvl1pPr algn="ctr" defTabSz="1001725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cs typeface="Arial" panose="020B0604020202020204" pitchFamily="34" charset="0"/>
              </a:rPr>
              <a:t/>
            </a:r>
            <a:br>
              <a:rPr lang="en-US" sz="4000" b="1" dirty="0">
                <a:cs typeface="Arial" panose="020B0604020202020204" pitchFamily="34" charset="0"/>
              </a:rPr>
            </a:br>
            <a:r>
              <a:rPr lang="en-US" sz="3700" b="1" dirty="0"/>
              <a:t>Qubit as a </a:t>
            </a:r>
            <a:r>
              <a:rPr lang="en-US" sz="3700" b="1" dirty="0" smtClean="0"/>
              <a:t>quantum refrigerator</a:t>
            </a:r>
            <a:r>
              <a:rPr lang="fi-FI" sz="3700" b="1" dirty="0"/>
              <a:t/>
            </a:r>
            <a:br>
              <a:rPr lang="fi-FI" sz="3700" b="1" dirty="0"/>
            </a:br>
            <a:endParaRPr lang="en-GB" sz="3700" b="1" dirty="0"/>
          </a:p>
        </p:txBody>
      </p:sp>
      <p:sp>
        <p:nvSpPr>
          <p:cNvPr id="24" name="Rectangle 23"/>
          <p:cNvSpPr/>
          <p:nvPr/>
        </p:nvSpPr>
        <p:spPr>
          <a:xfrm>
            <a:off x="118269" y="5765123"/>
            <a:ext cx="3805659" cy="1192269"/>
          </a:xfrm>
          <a:prstGeom prst="rect">
            <a:avLst/>
          </a:prstGeom>
        </p:spPr>
        <p:txBody>
          <a:bodyPr wrap="square" lIns="83457" tIns="41729" rIns="83457" bIns="41729">
            <a:spAutoFit/>
          </a:bodyPr>
          <a:lstStyle/>
          <a:p>
            <a:r>
              <a:rPr lang="fi-FI" dirty="0" smtClean="0"/>
              <a:t>A. Niskanen</a:t>
            </a:r>
            <a:r>
              <a:rPr lang="fi-FI" dirty="0"/>
              <a:t>, </a:t>
            </a:r>
            <a:r>
              <a:rPr lang="fi-FI" dirty="0" smtClean="0"/>
              <a:t>Y. Nakamura, JP, </a:t>
            </a:r>
            <a:r>
              <a:rPr lang="fi-FI" dirty="0"/>
              <a:t>PRB 76, 174523 (2007); B. Karimi and JP,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PRB </a:t>
            </a:r>
            <a:r>
              <a:rPr lang="fi-FI" b="1" dirty="0" smtClean="0"/>
              <a:t>94</a:t>
            </a:r>
            <a:r>
              <a:rPr lang="fi-FI" dirty="0"/>
              <a:t>, 184503 (2016).</a:t>
            </a:r>
          </a:p>
          <a:p>
            <a:endParaRPr lang="fi-FI" dirty="0"/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564903"/>
            <a:ext cx="4680520" cy="423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194" y="764704"/>
            <a:ext cx="5837286" cy="171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4582702" y="2728768"/>
            <a:ext cx="2005522" cy="32925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7406" b="38442"/>
          <a:stretch/>
        </p:blipFill>
        <p:spPr bwMode="auto">
          <a:xfrm>
            <a:off x="5066902" y="2882044"/>
            <a:ext cx="2745458" cy="36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87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20" y="53752"/>
            <a:ext cx="9144000" cy="1143000"/>
          </a:xfrm>
        </p:spPr>
        <p:txBody>
          <a:bodyPr rtlCol="0">
            <a:noAutofit/>
          </a:bodyPr>
          <a:lstStyle/>
          <a:p>
            <a:pPr algn="l">
              <a:defRPr/>
            </a:pPr>
            <a:r>
              <a:rPr lang="fi-FI" sz="4000" b="1" dirty="0">
                <a:cs typeface="Arial" panose="020B0604020202020204" pitchFamily="34" charset="0"/>
              </a:rPr>
              <a:t>Stochastic thermodynamics of a driven qubit</a:t>
            </a:r>
            <a:endParaRPr lang="fi-FI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3" name="TextBox 3"/>
          <p:cNvSpPr txBox="1">
            <a:spLocks noChangeArrowheads="1"/>
          </p:cNvSpPr>
          <p:nvPr/>
        </p:nvSpPr>
        <p:spPr bwMode="auto">
          <a:xfrm>
            <a:off x="783355" y="3933056"/>
            <a:ext cx="2274958" cy="1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3" rIns="91428" bIns="4571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i-FI" altLang="fi-FI" b="1" dirty="0">
                <a:latin typeface="Arial" charset="0"/>
              </a:rPr>
              <a:t>Classical evolution</a:t>
            </a:r>
          </a:p>
          <a:p>
            <a:endParaRPr lang="fi-FI" altLang="fi-FI" dirty="0"/>
          </a:p>
          <a:p>
            <a:endParaRPr lang="fi-FI" altLang="fi-FI" dirty="0"/>
          </a:p>
          <a:p>
            <a:endParaRPr lang="fi-FI" altLang="fi-FI" dirty="0"/>
          </a:p>
          <a:p>
            <a:endParaRPr lang="fi-FI" altLang="fi-FI" dirty="0"/>
          </a:p>
          <a:p>
            <a:endParaRPr lang="fi-FI" altLang="fi-FI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26230" y="4820469"/>
            <a:ext cx="64928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653305" y="4580756"/>
            <a:ext cx="0" cy="406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75517" y="4820469"/>
            <a:ext cx="6477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23217" y="4637907"/>
            <a:ext cx="0" cy="4064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23217" y="4820469"/>
            <a:ext cx="6477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601594" y="4828430"/>
            <a:ext cx="0" cy="4064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501457" y="4849068"/>
            <a:ext cx="431800" cy="477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501457" y="5353892"/>
            <a:ext cx="431800" cy="431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953894" y="4561730"/>
            <a:ext cx="627063" cy="2746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53894" y="4849068"/>
            <a:ext cx="627063" cy="1444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933258" y="5641230"/>
            <a:ext cx="647700" cy="1174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933258" y="5785693"/>
            <a:ext cx="647700" cy="360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580957" y="4129929"/>
            <a:ext cx="431800" cy="419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580957" y="4463306"/>
            <a:ext cx="863600" cy="984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7601594" y="4714129"/>
            <a:ext cx="627063" cy="2746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601595" y="5001468"/>
            <a:ext cx="842963" cy="1444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7601594" y="5353893"/>
            <a:ext cx="627063" cy="2746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601595" y="5641230"/>
            <a:ext cx="842963" cy="1444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7580958" y="5995243"/>
            <a:ext cx="647700" cy="1365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580958" y="6146055"/>
            <a:ext cx="504825" cy="3603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6953894" y="4625230"/>
            <a:ext cx="0" cy="406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933257" y="5536454"/>
            <a:ext cx="0" cy="4064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7588894" y="5965079"/>
            <a:ext cx="0" cy="4064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7588894" y="5395168"/>
            <a:ext cx="0" cy="4048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7580957" y="4302968"/>
            <a:ext cx="0" cy="4048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39" name="TextBox 57"/>
          <p:cNvSpPr txBox="1">
            <a:spLocks noChangeArrowheads="1"/>
          </p:cNvSpPr>
          <p:nvPr/>
        </p:nvSpPr>
        <p:spPr bwMode="auto">
          <a:xfrm>
            <a:off x="5048373" y="3861048"/>
            <a:ext cx="2287782" cy="1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3" rIns="91428" bIns="4571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i-FI" altLang="fi-FI" b="1" dirty="0">
                <a:latin typeface="Arial" charset="0"/>
              </a:rPr>
              <a:t>Quantum evolution</a:t>
            </a:r>
          </a:p>
          <a:p>
            <a:endParaRPr lang="fi-FI" altLang="fi-FI" dirty="0"/>
          </a:p>
          <a:p>
            <a:endParaRPr lang="fi-FI" altLang="fi-FI" dirty="0"/>
          </a:p>
          <a:p>
            <a:endParaRPr lang="fi-FI" altLang="fi-FI" dirty="0"/>
          </a:p>
          <a:p>
            <a:endParaRPr lang="fi-FI" altLang="fi-FI" dirty="0"/>
          </a:p>
          <a:p>
            <a:endParaRPr lang="fi-FI" altLang="fi-FI" dirty="0"/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2878855" y="4607745"/>
            <a:ext cx="0" cy="4048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8012757" y="3933080"/>
            <a:ext cx="0" cy="406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8228657" y="4501404"/>
            <a:ext cx="0" cy="406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8208019" y="5145929"/>
            <a:ext cx="0" cy="406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8228657" y="5785692"/>
            <a:ext cx="0" cy="406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8085782" y="6334967"/>
            <a:ext cx="0" cy="4064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8460432" y="5609480"/>
            <a:ext cx="0" cy="40481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8460432" y="4950668"/>
            <a:ext cx="0" cy="40481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8433444" y="4307729"/>
            <a:ext cx="0" cy="4064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49" name="TextBox 5136"/>
          <p:cNvSpPr txBox="1">
            <a:spLocks noChangeArrowheads="1"/>
          </p:cNvSpPr>
          <p:nvPr/>
        </p:nvSpPr>
        <p:spPr bwMode="auto">
          <a:xfrm>
            <a:off x="659531" y="4698232"/>
            <a:ext cx="356164" cy="46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3" rIns="91428" bIns="4571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i-FI" altLang="fi-FI" sz="2400">
                <a:latin typeface="Arial" charset="0"/>
              </a:rPr>
              <a:t>g</a:t>
            </a:r>
            <a:endParaRPr lang="fi-FI" altLang="fi-FI">
              <a:latin typeface="Arial" charset="0"/>
            </a:endParaRPr>
          </a:p>
        </p:txBody>
      </p:sp>
      <p:sp>
        <p:nvSpPr>
          <p:cNvPr id="43050" name="TextBox 72"/>
          <p:cNvSpPr txBox="1">
            <a:spLocks noChangeArrowheads="1"/>
          </p:cNvSpPr>
          <p:nvPr/>
        </p:nvSpPr>
        <p:spPr bwMode="auto">
          <a:xfrm>
            <a:off x="6233169" y="5228480"/>
            <a:ext cx="356164" cy="46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3" rIns="91428" bIns="4571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i-FI" altLang="fi-FI" sz="2400">
                <a:latin typeface="Arial" charset="0"/>
              </a:rPr>
              <a:t>g</a:t>
            </a:r>
            <a:endParaRPr lang="fi-FI" altLang="fi-FI">
              <a:latin typeface="Arial" charset="0"/>
            </a:endParaRPr>
          </a:p>
        </p:txBody>
      </p:sp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2"/>
          <a:srcRect l="14497" r="26021" b="13910"/>
          <a:stretch/>
        </p:blipFill>
        <p:spPr bwMode="auto">
          <a:xfrm>
            <a:off x="438499" y="5448254"/>
            <a:ext cx="3634429" cy="85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80647" y="6372050"/>
            <a:ext cx="736075" cy="369318"/>
          </a:xfrm>
          <a:prstGeom prst="rect">
            <a:avLst/>
          </a:prstGeom>
          <a:noFill/>
        </p:spPr>
        <p:txBody>
          <a:bodyPr wrap="none" lIns="91428" tIns="45713" rIns="91428" bIns="45713" rtlCol="0">
            <a:spAutoFit/>
          </a:bodyPr>
          <a:lstStyle/>
          <a:p>
            <a:r>
              <a:rPr lang="fi-FI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fi-FI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4288953" y="5369332"/>
            <a:ext cx="0" cy="4048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288953" y="6015816"/>
            <a:ext cx="0" cy="4064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10"/>
          <p:cNvSpPr txBox="1">
            <a:spLocks noChangeArrowheads="1"/>
          </p:cNvSpPr>
          <p:nvPr/>
        </p:nvSpPr>
        <p:spPr bwMode="auto">
          <a:xfrm>
            <a:off x="323528" y="1628800"/>
            <a:ext cx="3744416" cy="92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3" rIns="91428" bIns="4571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i-FI" b="1" dirty="0" smtClean="0">
                <a:latin typeface="+mn-lt"/>
                <a:cs typeface="Arial" panose="020B0604020202020204" pitchFamily="34" charset="0"/>
              </a:rPr>
              <a:t>Frank </a:t>
            </a:r>
            <a:r>
              <a:rPr lang="fi-FI" b="1" dirty="0">
                <a:latin typeface="+mn-lt"/>
                <a:cs typeface="Arial" panose="020B0604020202020204" pitchFamily="34" charset="0"/>
              </a:rPr>
              <a:t>Hekking </a:t>
            </a:r>
            <a:r>
              <a:rPr lang="fi-FI" dirty="0">
                <a:latin typeface="+mn-lt"/>
                <a:cs typeface="Arial" panose="020B0604020202020204" pitchFamily="34" charset="0"/>
              </a:rPr>
              <a:t>and </a:t>
            </a:r>
            <a:r>
              <a:rPr lang="fi-FI" dirty="0" smtClean="0">
                <a:latin typeface="+mn-lt"/>
                <a:cs typeface="Arial" panose="020B0604020202020204" pitchFamily="34" charset="0"/>
              </a:rPr>
              <a:t>JP, </a:t>
            </a:r>
            <a:r>
              <a:rPr lang="fi-FI" dirty="0">
                <a:latin typeface="+mn-lt"/>
                <a:cs typeface="Arial" panose="020B0604020202020204" pitchFamily="34" charset="0"/>
              </a:rPr>
              <a:t>PRL 111, 093602 (2013</a:t>
            </a:r>
            <a:r>
              <a:rPr lang="fi-FI" dirty="0" smtClean="0">
                <a:latin typeface="+mn-lt"/>
                <a:cs typeface="Arial" panose="020B0604020202020204" pitchFamily="34" charset="0"/>
              </a:rPr>
              <a:t>); </a:t>
            </a:r>
            <a:r>
              <a:rPr lang="fi-FI" dirty="0" smtClean="0">
                <a:latin typeface="+mn-lt"/>
              </a:rPr>
              <a:t>Horowitz </a:t>
            </a:r>
            <a:r>
              <a:rPr lang="fi-FI" dirty="0">
                <a:latin typeface="+mn-lt"/>
              </a:rPr>
              <a:t>and Parrondo, </a:t>
            </a:r>
            <a:r>
              <a:rPr lang="en-US" dirty="0">
                <a:latin typeface="+mn-lt"/>
              </a:rPr>
              <a:t>NJP 15, 085028 (</a:t>
            </a:r>
            <a:r>
              <a:rPr lang="fi-FI" dirty="0">
                <a:latin typeface="+mn-lt"/>
              </a:rPr>
              <a:t>2013</a:t>
            </a:r>
            <a:r>
              <a:rPr lang="fi-FI" dirty="0" smtClean="0">
                <a:latin typeface="+mn-lt"/>
              </a:rPr>
              <a:t>)</a:t>
            </a:r>
            <a:endParaRPr lang="fi-FI" dirty="0">
              <a:latin typeface="+mn-lt"/>
            </a:endParaRPr>
          </a:p>
        </p:txBody>
      </p:sp>
      <p:pic>
        <p:nvPicPr>
          <p:cNvPr id="64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46135" y="1052736"/>
            <a:ext cx="4646345" cy="26924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3281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b="1" dirty="0" smtClean="0"/>
              <a:t>Work measurement in a quantum system</a:t>
            </a:r>
            <a:endParaRPr lang="fi-FI" b="1" dirty="0"/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179388" y="1412875"/>
            <a:ext cx="7561262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altLang="fi-FI" sz="2400" b="1"/>
              <a:t>Two-measurement protocol (TMP):</a:t>
            </a:r>
          </a:p>
          <a:p>
            <a:endParaRPr lang="fi-FI" altLang="fi-FI" sz="2400" b="1"/>
          </a:p>
          <a:p>
            <a:r>
              <a:rPr lang="fi-FI" altLang="fi-FI" sz="2400" b="1" i="1"/>
              <a:t>W = E</a:t>
            </a:r>
            <a:r>
              <a:rPr lang="fi-FI" altLang="fi-FI" sz="2400" b="1" i="1" baseline="-25000"/>
              <a:t>f</a:t>
            </a:r>
            <a:r>
              <a:rPr lang="fi-FI" altLang="fi-FI" sz="2400" b="1" i="1"/>
              <a:t> – E</a:t>
            </a:r>
            <a:r>
              <a:rPr lang="fi-FI" altLang="fi-FI" sz="2400" b="1" i="1" baseline="-25000"/>
              <a:t>i</a:t>
            </a:r>
          </a:p>
          <a:p>
            <a:endParaRPr lang="fi-FI" altLang="fi-FI" sz="2400" b="1" i="1" baseline="-25000"/>
          </a:p>
          <a:p>
            <a:endParaRPr lang="fi-FI" altLang="fi-FI" b="1" i="1" baseline="-25000"/>
          </a:p>
          <a:p>
            <a:endParaRPr lang="fi-FI" altLang="fi-FI" b="1" i="1" baseline="-25000"/>
          </a:p>
          <a:p>
            <a:endParaRPr lang="fi-FI" altLang="fi-FI" b="1" i="1" baseline="-25000"/>
          </a:p>
          <a:p>
            <a:endParaRPr lang="fi-FI" altLang="fi-FI" b="1" i="1" baseline="-25000"/>
          </a:p>
          <a:p>
            <a:endParaRPr lang="fi-FI" altLang="fi-FI" b="1" i="1" baseline="-25000"/>
          </a:p>
          <a:p>
            <a:endParaRPr lang="fi-FI" altLang="fi-FI" b="1" i="1" baseline="-25000"/>
          </a:p>
          <a:p>
            <a:endParaRPr lang="fi-FI" altLang="fi-FI" b="1" i="1" baseline="-25000"/>
          </a:p>
          <a:p>
            <a:endParaRPr lang="fi-FI" altLang="fi-FI" b="1" i="1" baseline="-25000"/>
          </a:p>
          <a:p>
            <a:endParaRPr lang="fi-FI" altLang="fi-FI" b="1" i="1" baseline="-25000"/>
          </a:p>
          <a:p>
            <a:endParaRPr lang="fi-FI" altLang="fi-FI" b="1" i="1" baseline="-25000"/>
          </a:p>
          <a:p>
            <a:endParaRPr lang="fi-FI" altLang="fi-FI" b="1" i="1" baseline="-25000"/>
          </a:p>
          <a:p>
            <a:r>
              <a:rPr lang="fi-FI" altLang="fi-FI" sz="1600"/>
              <a:t>J. Kurchan, 2000</a:t>
            </a:r>
          </a:p>
          <a:p>
            <a:endParaRPr lang="fi-FI" altLang="fi-FI" b="1"/>
          </a:p>
          <a:p>
            <a:endParaRPr lang="fi-FI" altLang="fi-FI" b="1"/>
          </a:p>
          <a:p>
            <a:endParaRPr lang="fi-FI" altLang="fi-FI" sz="2400" b="1"/>
          </a:p>
          <a:p>
            <a:r>
              <a:rPr lang="fi-FI" altLang="fi-FI" sz="2400" b="1"/>
              <a:t>Since </a:t>
            </a:r>
            <a:r>
              <a:rPr lang="fi-FI" altLang="fi-FI" sz="2400" b="1" i="1"/>
              <a:t>W = </a:t>
            </a:r>
            <a:r>
              <a:rPr lang="fi-FI" altLang="fi-FI" sz="2400" b="1">
                <a:latin typeface="Symbol" pitchFamily="18" charset="2"/>
              </a:rPr>
              <a:t>D</a:t>
            </a:r>
            <a:r>
              <a:rPr lang="fi-FI" altLang="fi-FI" sz="2400" b="1" i="1"/>
              <a:t>U + Q, </a:t>
            </a:r>
            <a:r>
              <a:rPr lang="fi-FI" altLang="fi-FI" sz="2400" b="1"/>
              <a:t>and</a:t>
            </a:r>
            <a:r>
              <a:rPr lang="fi-FI" altLang="fi-FI" sz="2400" b="1" i="1"/>
              <a:t> </a:t>
            </a:r>
            <a:r>
              <a:rPr lang="fi-FI" altLang="fi-FI" sz="2400" b="1">
                <a:latin typeface="Symbol" pitchFamily="18" charset="2"/>
              </a:rPr>
              <a:t>D</a:t>
            </a:r>
            <a:r>
              <a:rPr lang="fi-FI" altLang="fi-FI" sz="2400" b="1" i="1"/>
              <a:t>U = E</a:t>
            </a:r>
            <a:r>
              <a:rPr lang="fi-FI" altLang="fi-FI" sz="2400" b="1" i="1" baseline="-25000"/>
              <a:t>f</a:t>
            </a:r>
            <a:r>
              <a:rPr lang="fi-FI" altLang="fi-FI" sz="2400" b="1" i="1"/>
              <a:t> – E</a:t>
            </a:r>
            <a:r>
              <a:rPr lang="fi-FI" altLang="fi-FI" sz="2400" b="1" i="1" baseline="-25000"/>
              <a:t>i</a:t>
            </a:r>
            <a:r>
              <a:rPr lang="fi-FI" altLang="fi-FI" sz="2400" b="1" i="1"/>
              <a:t> , </a:t>
            </a:r>
            <a:r>
              <a:rPr lang="fi-FI" altLang="fi-FI" sz="2400" b="1"/>
              <a:t>this measurement works only for a closed system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6"/>
          <a:stretch>
            <a:fillRect/>
          </a:stretch>
        </p:blipFill>
        <p:spPr bwMode="auto">
          <a:xfrm>
            <a:off x="5364163" y="1484313"/>
            <a:ext cx="3306762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8302625" y="3168650"/>
            <a:ext cx="73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altLang="fi-FI" b="1"/>
              <a:t>TIME</a:t>
            </a:r>
          </a:p>
        </p:txBody>
      </p:sp>
      <p:sp>
        <p:nvSpPr>
          <p:cNvPr id="15366" name="TextBox 8"/>
          <p:cNvSpPr txBox="1">
            <a:spLocks noChangeArrowheads="1"/>
          </p:cNvSpPr>
          <p:nvPr/>
        </p:nvSpPr>
        <p:spPr bwMode="auto">
          <a:xfrm rot="-5400000">
            <a:off x="5316537" y="3741738"/>
            <a:ext cx="18145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altLang="fi-FI" sz="1600" b="1"/>
              <a:t>1st MEASUREMENT</a:t>
            </a:r>
          </a:p>
        </p:txBody>
      </p:sp>
      <p:sp>
        <p:nvSpPr>
          <p:cNvPr id="15367" name="TextBox 10"/>
          <p:cNvSpPr txBox="1">
            <a:spLocks noChangeArrowheads="1"/>
          </p:cNvSpPr>
          <p:nvPr/>
        </p:nvSpPr>
        <p:spPr bwMode="auto">
          <a:xfrm rot="-5400000">
            <a:off x="6900069" y="3740944"/>
            <a:ext cx="1816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altLang="fi-FI" sz="1600" b="1"/>
              <a:t>2nd MEASUREMENT</a:t>
            </a:r>
          </a:p>
        </p:txBody>
      </p:sp>
      <p:sp>
        <p:nvSpPr>
          <p:cNvPr id="15368" name="TextBox 11"/>
          <p:cNvSpPr txBox="1">
            <a:spLocks noChangeArrowheads="1"/>
          </p:cNvSpPr>
          <p:nvPr/>
        </p:nvSpPr>
        <p:spPr bwMode="auto">
          <a:xfrm rot="-5400000">
            <a:off x="6270625" y="3573463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altLang="fi-FI" sz="1600" b="1"/>
              <a:t>QUBIT OPERATION</a:t>
            </a:r>
          </a:p>
        </p:txBody>
      </p:sp>
      <p:grpSp>
        <p:nvGrpSpPr>
          <p:cNvPr id="15369" name="Group 13"/>
          <p:cNvGrpSpPr>
            <a:grpSpLocks/>
          </p:cNvGrpSpPr>
          <p:nvPr/>
        </p:nvGrpSpPr>
        <p:grpSpPr bwMode="auto">
          <a:xfrm>
            <a:off x="900113" y="2684463"/>
            <a:ext cx="2592387" cy="1920875"/>
            <a:chOff x="323528" y="3235857"/>
            <a:chExt cx="2592288" cy="1921335"/>
          </a:xfrm>
        </p:grpSpPr>
        <p:pic>
          <p:nvPicPr>
            <p:cNvPr id="1537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9684" b="12869"/>
            <a:stretch>
              <a:fillRect/>
            </a:stretch>
          </p:blipFill>
          <p:spPr bwMode="auto">
            <a:xfrm>
              <a:off x="323528" y="3235857"/>
              <a:ext cx="2440937" cy="1921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2484032" y="4148888"/>
              <a:ext cx="431784" cy="2889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</p:grpSp>
      <p:pic>
        <p:nvPicPr>
          <p:cNvPr id="1537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4605338"/>
            <a:ext cx="55721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Box 15"/>
          <p:cNvSpPr txBox="1">
            <a:spLocks noChangeArrowheads="1"/>
          </p:cNvSpPr>
          <p:nvPr/>
        </p:nvSpPr>
        <p:spPr bwMode="auto">
          <a:xfrm>
            <a:off x="187325" y="5297488"/>
            <a:ext cx="3630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altLang="fi-FI"/>
              <a:t>Kurchan 2000, Talkner et al. 2007</a:t>
            </a:r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87773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0" y="-242888"/>
            <a:ext cx="9144000" cy="1143001"/>
          </a:xfrm>
        </p:spPr>
        <p:txBody>
          <a:bodyPr>
            <a:normAutofit/>
          </a:bodyPr>
          <a:lstStyle/>
          <a:p>
            <a:r>
              <a:rPr lang="fi-FI" altLang="fi-FI" sz="4000" b="1" dirty="0" smtClean="0">
                <a:latin typeface="Arial" charset="0"/>
                <a:cs typeface="Arial" charset="0"/>
              </a:rPr>
              <a:t>Quantum trajectories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388" y="765175"/>
            <a:ext cx="8857108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Objective: </a:t>
            </a:r>
            <a:r>
              <a:rPr lang="fi-FI" sz="2000" b="1" dirty="0" smtClean="0">
                <a:latin typeface="Arial" pitchFamily="34" charset="0"/>
                <a:cs typeface="Arial" pitchFamily="34" charset="0"/>
              </a:rPr>
              <a:t>unravel into single realizations </a:t>
            </a:r>
            <a:r>
              <a:rPr lang="fi-FI" sz="2000" dirty="0" smtClean="0">
                <a:latin typeface="Arial" pitchFamily="34" charset="0"/>
                <a:cs typeface="Arial" pitchFamily="34" charset="0"/>
              </a:rPr>
              <a:t> (”single experiments”) 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instead of averages (the latter ones come naturally from the density matrix)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20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Construct the Monte Carlo wave function (MCWF) for the system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Dalibard, Castin and Mölmer 1992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Plenio and Knight 1998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20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At </a:t>
            </a:r>
            <a:r>
              <a:rPr lang="fi-FI" sz="2000" i="1" dirty="0">
                <a:latin typeface="Arial" pitchFamily="34" charset="0"/>
                <a:cs typeface="Arial" pitchFamily="34" charset="0"/>
              </a:rPr>
              <a:t>t 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= </a:t>
            </a:r>
            <a:r>
              <a:rPr lang="fi-FI" sz="2000" i="1" dirty="0">
                <a:latin typeface="Arial" pitchFamily="34" charset="0"/>
                <a:cs typeface="Arial" pitchFamily="34" charset="0"/>
              </a:rPr>
              <a:t>t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 + </a:t>
            </a:r>
            <a:r>
              <a:rPr lang="fi-FI" sz="2000" dirty="0">
                <a:latin typeface="Symbol" pitchFamily="18" charset="2"/>
                <a:cs typeface="Arial" pitchFamily="34" charset="0"/>
              </a:rPr>
              <a:t>D</a:t>
            </a:r>
            <a:r>
              <a:rPr lang="fi-FI" sz="2000" i="1" dirty="0">
                <a:latin typeface="Arial" pitchFamily="34" charset="0"/>
                <a:cs typeface="Arial" pitchFamily="34" charset="0"/>
              </a:rPr>
              <a:t>t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, we have three possibilities: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2000" dirty="0">
              <a:latin typeface="Arial" pitchFamily="34" charset="0"/>
              <a:cs typeface="Arial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Relaxation 				with probability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20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2. Excitation			       with probability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20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3. Evolution without photon absorption/emission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20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20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Here the </a:t>
            </a:r>
            <a:r>
              <a:rPr lang="fi-FI" sz="2000" dirty="0" smtClean="0">
                <a:latin typeface="Arial" pitchFamily="34" charset="0"/>
                <a:cs typeface="Arial" pitchFamily="34" charset="0"/>
              </a:rPr>
              <a:t>Hamiltonian 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is </a:t>
            </a:r>
            <a:r>
              <a:rPr lang="fi-FI" sz="2000" dirty="0" smtClean="0">
                <a:latin typeface="Arial" pitchFamily="34" charset="0"/>
                <a:cs typeface="Arial" pitchFamily="34" charset="0"/>
              </a:rPr>
              <a:t>non-hermitian </a:t>
            </a:r>
            <a:r>
              <a:rPr lang="fi-FI" sz="2000" dirty="0">
                <a:latin typeface="Arial" pitchFamily="34" charset="0"/>
                <a:cs typeface="Arial" pitchFamily="34" charset="0"/>
              </a:rPr>
              <a:t>(to preserve the norm)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20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24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24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430463"/>
            <a:ext cx="29337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3527425"/>
            <a:ext cx="2674938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4149725"/>
            <a:ext cx="245745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165850"/>
            <a:ext cx="52800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489325"/>
            <a:ext cx="15843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081463"/>
            <a:ext cx="15843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0" y="5085184"/>
            <a:ext cx="4644008" cy="66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47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975"/>
            <a:ext cx="9144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b="1" dirty="0" smtClean="0">
                <a:latin typeface="Arial" pitchFamily="34" charset="0"/>
                <a:cs typeface="Arial" pitchFamily="34" charset="0"/>
              </a:rPr>
              <a:t>Quantum jump approach for analyzing distribution of dissipation</a:t>
            </a:r>
            <a:endParaRPr lang="fi-FI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119097" y="1383159"/>
            <a:ext cx="9217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i-FI" sz="2400" dirty="0" smtClean="0">
                <a:latin typeface="Arial" charset="0"/>
              </a:rPr>
              <a:t>We </a:t>
            </a:r>
            <a:r>
              <a:rPr lang="fi-FI" sz="2400" dirty="0">
                <a:latin typeface="Arial" charset="0"/>
              </a:rPr>
              <a:t>apply the jump method to a driven </a:t>
            </a:r>
            <a:r>
              <a:rPr lang="fi-FI" sz="2400" dirty="0" smtClean="0">
                <a:latin typeface="Arial" charset="0"/>
              </a:rPr>
              <a:t>qubit</a:t>
            </a:r>
            <a:endParaRPr lang="fi-FI" sz="2400" dirty="0">
              <a:latin typeface="Arial" charset="0"/>
            </a:endParaRPr>
          </a:p>
        </p:txBody>
      </p:sp>
      <p:graphicFrame>
        <p:nvGraphicFramePr>
          <p:cNvPr id="2048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445878"/>
              </p:ext>
            </p:extLst>
          </p:nvPr>
        </p:nvGraphicFramePr>
        <p:xfrm>
          <a:off x="-152401" y="3404054"/>
          <a:ext cx="4370333" cy="3337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" name="Graph" r:id="rId3" imgW="3931920" imgH="3003840" progId="Origin50.Graph">
                  <p:embed/>
                </p:oleObj>
              </mc:Choice>
              <mc:Fallback>
                <p:oleObj name="Graph" r:id="rId3" imgW="3931920" imgH="30038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2401" y="3404054"/>
                        <a:ext cx="4370333" cy="33373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4932363" y="1938338"/>
            <a:ext cx="3887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i-FI" sz="2400">
                <a:latin typeface="Symbol" pitchFamily="18" charset="2"/>
              </a:rPr>
              <a:t>p </a:t>
            </a:r>
            <a:r>
              <a:rPr lang="fi-FI" sz="2400">
                <a:latin typeface="Arial" charset="0"/>
              </a:rPr>
              <a:t>pulse with dissipation</a:t>
            </a:r>
          </a:p>
        </p:txBody>
      </p:sp>
      <p:sp>
        <p:nvSpPr>
          <p:cNvPr id="20487" name="TextBox 10"/>
          <p:cNvSpPr txBox="1">
            <a:spLocks noChangeArrowheads="1"/>
          </p:cNvSpPr>
          <p:nvPr/>
        </p:nvSpPr>
        <p:spPr bwMode="auto">
          <a:xfrm>
            <a:off x="4217933" y="6381328"/>
            <a:ext cx="46903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F. Hekking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and JP,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PRL 111, 093602 (2013).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19672" y="3861766"/>
            <a:ext cx="935038" cy="2203450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pic>
        <p:nvPicPr>
          <p:cNvPr id="2048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/>
          <a:stretch>
            <a:fillRect/>
          </a:stretch>
        </p:blipFill>
        <p:spPr bwMode="auto">
          <a:xfrm>
            <a:off x="3995738" y="2443163"/>
            <a:ext cx="4932362" cy="38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9" r="3852" b="17077"/>
          <a:stretch/>
        </p:blipFill>
        <p:spPr bwMode="auto">
          <a:xfrm>
            <a:off x="144016" y="2048509"/>
            <a:ext cx="3851920" cy="130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43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-180973" y="-161925"/>
            <a:ext cx="9540875" cy="1143000"/>
          </a:xfrm>
        </p:spPr>
        <p:txBody>
          <a:bodyPr>
            <a:noAutofit/>
          </a:bodyPr>
          <a:lstStyle/>
          <a:p>
            <a:r>
              <a:rPr lang="fi-FI" altLang="fi-FI" sz="3600" b="1" dirty="0">
                <a:cs typeface="Arial" charset="0"/>
              </a:rPr>
              <a:t>Calorimetry for measuring mw photons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95252" y="765177"/>
            <a:ext cx="893286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1" rIns="91402" bIns="4570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altLang="fi-FI" sz="2400"/>
              <a:t>Requirements for calorimetry on single microwave quantum level. Photons from relaxation of a superconducting qubit.</a:t>
            </a:r>
          </a:p>
        </p:txBody>
      </p:sp>
      <p:sp>
        <p:nvSpPr>
          <p:cNvPr id="14340" name="TextBox 15"/>
          <p:cNvSpPr txBox="1">
            <a:spLocks noChangeArrowheads="1"/>
          </p:cNvSpPr>
          <p:nvPr/>
        </p:nvSpPr>
        <p:spPr bwMode="auto">
          <a:xfrm>
            <a:off x="4672013" y="1844824"/>
            <a:ext cx="4327525" cy="533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1" rIns="91402" bIns="4570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fi-FI" altLang="fi-FI" sz="2400" dirty="0"/>
              <a:t>Typical parameters: </a:t>
            </a:r>
          </a:p>
          <a:p>
            <a:r>
              <a:rPr lang="fi-FI" altLang="fi-FI" sz="2400" dirty="0"/>
              <a:t>Operating temperature </a:t>
            </a:r>
          </a:p>
          <a:p>
            <a:r>
              <a:rPr lang="fi-FI" altLang="fi-FI" sz="2400" i="1" dirty="0"/>
              <a:t>T</a:t>
            </a:r>
            <a:r>
              <a:rPr lang="fi-FI" altLang="fi-FI" sz="2400" dirty="0"/>
              <a:t> = 0.1 K</a:t>
            </a:r>
          </a:p>
          <a:p>
            <a:pPr>
              <a:spcBef>
                <a:spcPts val="500"/>
              </a:spcBef>
              <a:spcAft>
                <a:spcPts val="1200"/>
              </a:spcAft>
            </a:pPr>
            <a:r>
              <a:rPr lang="fi-FI" altLang="fi-FI" sz="2400" i="1" dirty="0"/>
              <a:t>E/k</a:t>
            </a:r>
            <a:r>
              <a:rPr lang="fi-FI" altLang="fi-FI" sz="2400" baseline="-25000" dirty="0"/>
              <a:t>B</a:t>
            </a:r>
            <a:r>
              <a:rPr lang="fi-FI" altLang="fi-FI" sz="2400" dirty="0"/>
              <a:t> = 1 K, </a:t>
            </a:r>
            <a:r>
              <a:rPr lang="fi-FI" altLang="fi-FI" sz="2400" i="1" dirty="0"/>
              <a:t>C</a:t>
            </a:r>
            <a:r>
              <a:rPr lang="fi-FI" altLang="fi-FI" sz="2400" dirty="0"/>
              <a:t> = 300...1000</a:t>
            </a:r>
            <a:r>
              <a:rPr lang="fi-FI" altLang="fi-FI" sz="2400" i="1" dirty="0"/>
              <a:t>k</a:t>
            </a:r>
            <a:r>
              <a:rPr lang="fi-FI" altLang="fi-FI" sz="2400" baseline="-25000" dirty="0"/>
              <a:t>B</a:t>
            </a:r>
          </a:p>
          <a:p>
            <a:pPr>
              <a:spcBef>
                <a:spcPts val="500"/>
              </a:spcBef>
              <a:spcAft>
                <a:spcPts val="1200"/>
              </a:spcAft>
            </a:pPr>
            <a:r>
              <a:rPr lang="fi-FI" altLang="fi-FI" sz="2400" dirty="0">
                <a:latin typeface="Symbol" pitchFamily="18" charset="2"/>
              </a:rPr>
              <a:t>D</a:t>
            </a:r>
            <a:r>
              <a:rPr lang="fi-FI" altLang="fi-FI" sz="2400" i="1" dirty="0"/>
              <a:t>T</a:t>
            </a:r>
            <a:r>
              <a:rPr lang="fi-FI" altLang="fi-FI" sz="2400" i="1" baseline="-25000" dirty="0"/>
              <a:t> </a:t>
            </a:r>
            <a:r>
              <a:rPr lang="fi-FI" altLang="fi-FI" sz="2400" dirty="0"/>
              <a:t> ~ 1 - 3 mK, </a:t>
            </a:r>
            <a:r>
              <a:rPr lang="fi-FI" altLang="fi-FI" sz="2400" dirty="0">
                <a:latin typeface="Symbol" pitchFamily="18" charset="2"/>
              </a:rPr>
              <a:t>t</a:t>
            </a:r>
            <a:r>
              <a:rPr lang="fi-FI" altLang="fi-FI" sz="2400" dirty="0"/>
              <a:t> ~ 0.01 - 1 ms</a:t>
            </a:r>
          </a:p>
          <a:p>
            <a:pPr>
              <a:spcBef>
                <a:spcPts val="500"/>
              </a:spcBef>
              <a:spcAft>
                <a:spcPts val="1200"/>
              </a:spcAft>
            </a:pPr>
            <a:r>
              <a:rPr lang="fi-FI" altLang="fi-FI" sz="2400" dirty="0">
                <a:latin typeface="Algerian" panose="04020705040A02060702" pitchFamily="82" charset="0"/>
              </a:rPr>
              <a:t>NET</a:t>
            </a:r>
            <a:r>
              <a:rPr lang="fi-FI" altLang="fi-FI" sz="2400" dirty="0"/>
              <a:t> = 10 </a:t>
            </a:r>
            <a:r>
              <a:rPr lang="fi-FI" altLang="fi-FI" sz="2400" dirty="0">
                <a:latin typeface="Symbol" pitchFamily="18" charset="2"/>
              </a:rPr>
              <a:t>m</a:t>
            </a:r>
            <a:r>
              <a:rPr lang="fi-FI" altLang="fi-FI" sz="2400" dirty="0"/>
              <a:t>K/(Hz)</a:t>
            </a:r>
            <a:r>
              <a:rPr lang="fi-FI" altLang="fi-FI" sz="2400" baseline="30000" dirty="0"/>
              <a:t>1/2</a:t>
            </a:r>
            <a:r>
              <a:rPr lang="fi-FI" altLang="fi-FI" sz="2400" dirty="0"/>
              <a:t> is sufficient for single photon detection</a:t>
            </a:r>
          </a:p>
          <a:p>
            <a:pPr>
              <a:spcBef>
                <a:spcPts val="500"/>
              </a:spcBef>
              <a:spcAft>
                <a:spcPts val="1200"/>
              </a:spcAft>
            </a:pPr>
            <a:r>
              <a:rPr lang="fi-FI" altLang="fi-FI" sz="2400" i="1" dirty="0">
                <a:latin typeface="Symbol" panose="05050102010706020507" pitchFamily="18" charset="2"/>
              </a:rPr>
              <a:t>d</a:t>
            </a:r>
            <a:r>
              <a:rPr lang="fi-FI" altLang="fi-FI" sz="2400" i="1" dirty="0"/>
              <a:t>E</a:t>
            </a:r>
            <a:r>
              <a:rPr lang="fi-FI" altLang="fi-FI" sz="2400" dirty="0"/>
              <a:t> = </a:t>
            </a:r>
            <a:r>
              <a:rPr lang="fi-FI" altLang="fi-FI" sz="2400" dirty="0">
                <a:latin typeface="Algerian" panose="04020705040A02060702" pitchFamily="82" charset="0"/>
              </a:rPr>
              <a:t>NET</a:t>
            </a:r>
            <a:r>
              <a:rPr lang="fi-FI" altLang="fi-FI" sz="2400" dirty="0"/>
              <a:t> (</a:t>
            </a:r>
            <a:r>
              <a:rPr lang="fi-FI" altLang="fi-FI" sz="2400" i="1" dirty="0"/>
              <a:t>C G</a:t>
            </a:r>
            <a:r>
              <a:rPr lang="fi-FI" altLang="fi-FI" sz="2400" baseline="-25000" dirty="0"/>
              <a:t>th</a:t>
            </a:r>
            <a:r>
              <a:rPr lang="fi-FI" altLang="fi-FI" sz="2400" dirty="0"/>
              <a:t>)</a:t>
            </a:r>
            <a:r>
              <a:rPr lang="fi-FI" altLang="fi-FI" sz="2400" baseline="30000" dirty="0"/>
              <a:t>1/2</a:t>
            </a:r>
          </a:p>
          <a:p>
            <a:r>
              <a:rPr lang="fi-FI" altLang="fi-FI" dirty="0"/>
              <a:t>JP, </a:t>
            </a:r>
            <a:r>
              <a:rPr lang="en-GB" dirty="0"/>
              <a:t>P. </a:t>
            </a:r>
            <a:r>
              <a:rPr lang="en-GB" dirty="0" err="1"/>
              <a:t>Solinas</a:t>
            </a:r>
            <a:r>
              <a:rPr lang="en-GB" dirty="0"/>
              <a:t>, A. </a:t>
            </a:r>
            <a:r>
              <a:rPr lang="en-GB" dirty="0" err="1"/>
              <a:t>Shnirman</a:t>
            </a:r>
            <a:r>
              <a:rPr lang="en-GB" dirty="0"/>
              <a:t>, and D. V. </a:t>
            </a:r>
            <a:r>
              <a:rPr lang="en-GB" dirty="0" err="1"/>
              <a:t>Averin</a:t>
            </a:r>
            <a:r>
              <a:rPr lang="fi-FI" altLang="fi-FI" dirty="0"/>
              <a:t>., NJP </a:t>
            </a:r>
            <a:r>
              <a:rPr lang="fi-FI" altLang="fi-FI" b="1" dirty="0"/>
              <a:t>15</a:t>
            </a:r>
            <a:r>
              <a:rPr lang="fi-FI" altLang="fi-FI" dirty="0"/>
              <a:t>, 115006 (2013).</a:t>
            </a:r>
          </a:p>
          <a:p>
            <a:pPr>
              <a:spcBef>
                <a:spcPts val="500"/>
              </a:spcBef>
              <a:spcAft>
                <a:spcPts val="1200"/>
              </a:spcAft>
            </a:pPr>
            <a:endParaRPr lang="fi-FI" altLang="fi-FI" dirty="0"/>
          </a:p>
        </p:txBody>
      </p:sp>
      <p:grpSp>
        <p:nvGrpSpPr>
          <p:cNvPr id="14345" name="Group 11"/>
          <p:cNvGrpSpPr>
            <a:grpSpLocks/>
          </p:cNvGrpSpPr>
          <p:nvPr/>
        </p:nvGrpSpPr>
        <p:grpSpPr bwMode="auto">
          <a:xfrm>
            <a:off x="323851" y="1773240"/>
            <a:ext cx="3837840" cy="2287587"/>
            <a:chOff x="533821" y="1382802"/>
            <a:chExt cx="4373867" cy="2619776"/>
          </a:xfrm>
        </p:grpSpPr>
        <p:grpSp>
          <p:nvGrpSpPr>
            <p:cNvPr id="14346" name="Group 14"/>
            <p:cNvGrpSpPr>
              <a:grpSpLocks/>
            </p:cNvGrpSpPr>
            <p:nvPr/>
          </p:nvGrpSpPr>
          <p:grpSpPr bwMode="auto">
            <a:xfrm>
              <a:off x="1717429" y="1895259"/>
              <a:ext cx="2239217" cy="2107319"/>
              <a:chOff x="468959" y="1077586"/>
              <a:chExt cx="1866014" cy="1756099"/>
            </a:xfrm>
          </p:grpSpPr>
          <p:grpSp>
            <p:nvGrpSpPr>
              <p:cNvPr id="14353" name="Group 25"/>
              <p:cNvGrpSpPr>
                <a:grpSpLocks/>
              </p:cNvGrpSpPr>
              <p:nvPr/>
            </p:nvGrpSpPr>
            <p:grpSpPr bwMode="auto">
              <a:xfrm>
                <a:off x="468959" y="1077586"/>
                <a:ext cx="1554480" cy="1756099"/>
                <a:chOff x="827061" y="1094836"/>
                <a:chExt cx="1554480" cy="1756099"/>
              </a:xfrm>
            </p:grpSpPr>
            <p:pic>
              <p:nvPicPr>
                <p:cNvPr id="14358" name="Picture 30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207" r="44444"/>
                <a:stretch>
                  <a:fillRect/>
                </a:stretch>
              </p:blipFill>
              <p:spPr bwMode="auto">
                <a:xfrm>
                  <a:off x="827061" y="1094836"/>
                  <a:ext cx="1554480" cy="17560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2" name="TextBox 16"/>
                <p:cNvSpPr txBox="1"/>
                <p:nvPr/>
              </p:nvSpPr>
              <p:spPr>
                <a:xfrm>
                  <a:off x="1193117" y="1252587"/>
                  <a:ext cx="288040" cy="36715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>
                  <a:defPPr>
                    <a:defRPr lang="fi-FI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fi-FI" sz="1900" b="1" i="1" dirty="0">
                      <a:cs typeface="Arial" panose="020B0604020202020204" pitchFamily="34" charset="0"/>
                    </a:rPr>
                    <a:t>E</a:t>
                  </a: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1939422" y="1555592"/>
                  <a:ext cx="247261" cy="2454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2200"/>
                </a:p>
              </p:txBody>
            </p:sp>
            <p:pic>
              <p:nvPicPr>
                <p:cNvPr id="14361" name="Picture 33" descr="Drawing of Red Thermomet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811029" flipH="1">
                  <a:off x="1922330" y="1246382"/>
                  <a:ext cx="139652" cy="5475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4354" name="Group 26"/>
              <p:cNvGrpSpPr>
                <a:grpSpLocks/>
              </p:cNvGrpSpPr>
              <p:nvPr/>
            </p:nvGrpSpPr>
            <p:grpSpPr bwMode="auto">
              <a:xfrm>
                <a:off x="1777555" y="1158054"/>
                <a:ext cx="557418" cy="430110"/>
                <a:chOff x="2513856" y="1859647"/>
                <a:chExt cx="756328" cy="583591"/>
              </a:xfrm>
            </p:grpSpPr>
            <p:sp>
              <p:nvSpPr>
                <p:cNvPr id="28" name="Isosceles Triangle 27"/>
                <p:cNvSpPr/>
                <p:nvPr/>
              </p:nvSpPr>
              <p:spPr>
                <a:xfrm rot="5400000">
                  <a:off x="2608270" y="1895858"/>
                  <a:ext cx="583803" cy="511423"/>
                </a:xfrm>
                <a:prstGeom prst="triangl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2200"/>
                </a:p>
              </p:txBody>
            </p:sp>
            <p:cxnSp>
              <p:nvCxnSpPr>
                <p:cNvPr id="29" name="Straight Connector 28"/>
                <p:cNvCxnSpPr>
                  <a:stCxn id="28" idx="3"/>
                </p:cNvCxnSpPr>
                <p:nvPr/>
              </p:nvCxnSpPr>
              <p:spPr>
                <a:xfrm flipH="1">
                  <a:off x="2513535" y="2151571"/>
                  <a:ext cx="130924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H="1">
                  <a:off x="3139517" y="2153627"/>
                  <a:ext cx="130924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434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869" y="2213594"/>
              <a:ext cx="81153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33821" y="1444615"/>
              <a:ext cx="1454791" cy="52870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500" b="1" dirty="0"/>
                <a:t>photon source</a:t>
              </a:r>
            </a:p>
            <a:p>
              <a:pPr>
                <a:defRPr/>
              </a:pPr>
              <a:r>
                <a:rPr lang="en-US" sz="1500" b="1" dirty="0"/>
                <a:t>“artificial atom”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44362" y="1586421"/>
              <a:ext cx="813699" cy="264352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500" b="1" dirty="0"/>
                <a:t>absorber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59669" y="1382802"/>
              <a:ext cx="1148019" cy="79305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500" b="1" dirty="0"/>
                <a:t>temperature</a:t>
              </a:r>
            </a:p>
            <a:p>
              <a:pPr>
                <a:defRPr/>
              </a:pPr>
              <a:r>
                <a:rPr lang="en-US" sz="1500" b="1" dirty="0"/>
                <a:t>readout</a:t>
              </a:r>
              <a:br>
                <a:rPr lang="en-US" sz="1500" b="1" dirty="0"/>
              </a:br>
              <a:r>
                <a:rPr lang="en-US" sz="1500" b="1" dirty="0"/>
                <a:t>electronics</a:t>
              </a:r>
              <a:endParaRPr lang="en-US" sz="1500" b="1" i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15585" y="2648149"/>
              <a:ext cx="334322" cy="281976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i="1" dirty="0"/>
                <a:t>T</a:t>
              </a:r>
              <a:r>
                <a:rPr lang="en-US" sz="1600" dirty="0"/>
                <a:t>(t)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31052" y="2246363"/>
              <a:ext cx="354418" cy="281976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i="1" dirty="0"/>
                <a:t>V</a:t>
              </a:r>
              <a:r>
                <a:rPr lang="en-US" sz="1600" dirty="0"/>
                <a:t>(t)</a:t>
              </a:r>
            </a:p>
          </p:txBody>
        </p:sp>
      </p:grpSp>
      <p:pic>
        <p:nvPicPr>
          <p:cNvPr id="26" name="Picture 2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7"/>
          <a:stretch/>
        </p:blipFill>
        <p:spPr bwMode="auto">
          <a:xfrm>
            <a:off x="469163" y="3771971"/>
            <a:ext cx="3274325" cy="26751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052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4"/>
          <a:stretch/>
        </p:blipFill>
        <p:spPr bwMode="auto">
          <a:xfrm>
            <a:off x="3275856" y="4709644"/>
            <a:ext cx="3253808" cy="217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" y="44450"/>
            <a:ext cx="9251950" cy="1143000"/>
          </a:xfrm>
        </p:spPr>
        <p:txBody>
          <a:bodyPr>
            <a:normAutofit fontScale="90000"/>
          </a:bodyPr>
          <a:lstStyle/>
          <a:p>
            <a:r>
              <a:rPr lang="fi-FI" altLang="fi-FI" sz="4000" b="1" dirty="0">
                <a:cs typeface="Arial" charset="0"/>
              </a:rPr>
              <a:t>Fast NIS thermometry on electrons</a:t>
            </a:r>
            <a:br>
              <a:rPr lang="fi-FI" altLang="fi-FI" sz="4000" b="1" dirty="0">
                <a:cs typeface="Arial" charset="0"/>
              </a:rPr>
            </a:br>
            <a:endParaRPr lang="en-US" altLang="fi-FI" sz="4000" b="1" dirty="0">
              <a:cs typeface="Arial" charset="0"/>
            </a:endParaRPr>
          </a:p>
        </p:txBody>
      </p:sp>
      <p:sp>
        <p:nvSpPr>
          <p:cNvPr id="4099" name="Title 3"/>
          <p:cNvSpPr>
            <a:spLocks noGrp="1"/>
          </p:cNvSpPr>
          <p:nvPr/>
        </p:nvSpPr>
        <p:spPr bwMode="auto">
          <a:xfrm>
            <a:off x="528639" y="-26987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3" rIns="91428" bIns="45713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i-FI" altLang="fi-FI" sz="440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179512" y="620688"/>
            <a:ext cx="4949180" cy="76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3" rIns="91428" bIns="4571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altLang="fi-FI" sz="2200" dirty="0"/>
              <a:t>Read-out at 600 MHz of a NIS junction, 10 MHz bandwidth</a:t>
            </a: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1484314"/>
            <a:ext cx="2249488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557214" y="4327525"/>
            <a:ext cx="857250" cy="36036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81176" y="4327525"/>
            <a:ext cx="1584325" cy="36036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" name="TextBox 2"/>
          <p:cNvSpPr txBox="1">
            <a:spLocks noChangeArrowheads="1"/>
          </p:cNvSpPr>
          <p:nvPr/>
        </p:nvSpPr>
        <p:spPr bwMode="auto">
          <a:xfrm>
            <a:off x="6538752" y="5129911"/>
            <a:ext cx="2419984" cy="132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3" rIns="91428" bIns="4571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fi-FI" sz="1600" b="1" dirty="0"/>
              <a:t>S. </a:t>
            </a:r>
            <a:r>
              <a:rPr lang="en-US" altLang="fi-FI" sz="1600" b="1" dirty="0" err="1"/>
              <a:t>Gasparinetti</a:t>
            </a:r>
            <a:r>
              <a:rPr lang="en-US" altLang="fi-FI" sz="1600" b="1" dirty="0"/>
              <a:t> et al., Phys. Rev. Applied 3, 014007 (2015); </a:t>
            </a:r>
            <a:r>
              <a:rPr lang="en-US" altLang="fi-FI" sz="1600" b="1" dirty="0" smtClean="0"/>
              <a:t>B. </a:t>
            </a:r>
            <a:r>
              <a:rPr lang="en-US" altLang="fi-FI" sz="1600" b="1" dirty="0" err="1" smtClean="0"/>
              <a:t>Karimi</a:t>
            </a:r>
            <a:r>
              <a:rPr lang="en-US" altLang="fi-FI" sz="1600" b="1" dirty="0" smtClean="0"/>
              <a:t> et al., in preparation</a:t>
            </a:r>
            <a:endParaRPr lang="en-US" altLang="fi-FI" sz="1600" b="1" dirty="0"/>
          </a:p>
        </p:txBody>
      </p:sp>
      <p:grpSp>
        <p:nvGrpSpPr>
          <p:cNvPr id="4105" name="Group 7"/>
          <p:cNvGrpSpPr>
            <a:grpSpLocks/>
          </p:cNvGrpSpPr>
          <p:nvPr/>
        </p:nvGrpSpPr>
        <p:grpSpPr bwMode="auto">
          <a:xfrm>
            <a:off x="5551819" y="764704"/>
            <a:ext cx="2548573" cy="1934957"/>
            <a:chOff x="3477562" y="1161884"/>
            <a:chExt cx="5660769" cy="3779284"/>
          </a:xfrm>
        </p:grpSpPr>
        <p:pic>
          <p:nvPicPr>
            <p:cNvPr id="410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562" y="1161884"/>
              <a:ext cx="5660769" cy="3779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5"/>
            <p:cNvSpPr/>
            <p:nvPr/>
          </p:nvSpPr>
          <p:spPr>
            <a:xfrm>
              <a:off x="5271859" y="1916152"/>
              <a:ext cx="2612052" cy="2232636"/>
            </a:xfrm>
            <a:custGeom>
              <a:avLst/>
              <a:gdLst>
                <a:gd name="connsiteX0" fmla="*/ 800100 w 2463800"/>
                <a:gd name="connsiteY0" fmla="*/ 0 h 2044700"/>
                <a:gd name="connsiteX1" fmla="*/ 800100 w 2463800"/>
                <a:gd name="connsiteY1" fmla="*/ 0 h 2044700"/>
                <a:gd name="connsiteX2" fmla="*/ 685800 w 2463800"/>
                <a:gd name="connsiteY2" fmla="*/ 38100 h 2044700"/>
                <a:gd name="connsiteX3" fmla="*/ 622300 w 2463800"/>
                <a:gd name="connsiteY3" fmla="*/ 101600 h 2044700"/>
                <a:gd name="connsiteX4" fmla="*/ 584200 w 2463800"/>
                <a:gd name="connsiteY4" fmla="*/ 127000 h 2044700"/>
                <a:gd name="connsiteX5" fmla="*/ 558800 w 2463800"/>
                <a:gd name="connsiteY5" fmla="*/ 165100 h 2044700"/>
                <a:gd name="connsiteX6" fmla="*/ 444500 w 2463800"/>
                <a:gd name="connsiteY6" fmla="*/ 254000 h 2044700"/>
                <a:gd name="connsiteX7" fmla="*/ 406400 w 2463800"/>
                <a:gd name="connsiteY7" fmla="*/ 279400 h 2044700"/>
                <a:gd name="connsiteX8" fmla="*/ 393700 w 2463800"/>
                <a:gd name="connsiteY8" fmla="*/ 317500 h 2044700"/>
                <a:gd name="connsiteX9" fmla="*/ 279400 w 2463800"/>
                <a:gd name="connsiteY9" fmla="*/ 381000 h 2044700"/>
                <a:gd name="connsiteX10" fmla="*/ 203200 w 2463800"/>
                <a:gd name="connsiteY10" fmla="*/ 431800 h 2044700"/>
                <a:gd name="connsiteX11" fmla="*/ 165100 w 2463800"/>
                <a:gd name="connsiteY11" fmla="*/ 457200 h 2044700"/>
                <a:gd name="connsiteX12" fmla="*/ 127000 w 2463800"/>
                <a:gd name="connsiteY12" fmla="*/ 533400 h 2044700"/>
                <a:gd name="connsiteX13" fmla="*/ 101600 w 2463800"/>
                <a:gd name="connsiteY13" fmla="*/ 571500 h 2044700"/>
                <a:gd name="connsiteX14" fmla="*/ 76200 w 2463800"/>
                <a:gd name="connsiteY14" fmla="*/ 762000 h 2044700"/>
                <a:gd name="connsiteX15" fmla="*/ 50800 w 2463800"/>
                <a:gd name="connsiteY15" fmla="*/ 838200 h 2044700"/>
                <a:gd name="connsiteX16" fmla="*/ 38100 w 2463800"/>
                <a:gd name="connsiteY16" fmla="*/ 876300 h 2044700"/>
                <a:gd name="connsiteX17" fmla="*/ 25400 w 2463800"/>
                <a:gd name="connsiteY17" fmla="*/ 939800 h 2044700"/>
                <a:gd name="connsiteX18" fmla="*/ 12700 w 2463800"/>
                <a:gd name="connsiteY18" fmla="*/ 1117600 h 2044700"/>
                <a:gd name="connsiteX19" fmla="*/ 0 w 2463800"/>
                <a:gd name="connsiteY19" fmla="*/ 1181100 h 2044700"/>
                <a:gd name="connsiteX20" fmla="*/ 12700 w 2463800"/>
                <a:gd name="connsiteY20" fmla="*/ 1676400 h 2044700"/>
                <a:gd name="connsiteX21" fmla="*/ 50800 w 2463800"/>
                <a:gd name="connsiteY21" fmla="*/ 1752600 h 2044700"/>
                <a:gd name="connsiteX22" fmla="*/ 88900 w 2463800"/>
                <a:gd name="connsiteY22" fmla="*/ 1790700 h 2044700"/>
                <a:gd name="connsiteX23" fmla="*/ 177800 w 2463800"/>
                <a:gd name="connsiteY23" fmla="*/ 1803400 h 2044700"/>
                <a:gd name="connsiteX24" fmla="*/ 228600 w 2463800"/>
                <a:gd name="connsiteY24" fmla="*/ 1816100 h 2044700"/>
                <a:gd name="connsiteX25" fmla="*/ 304800 w 2463800"/>
                <a:gd name="connsiteY25" fmla="*/ 1841500 h 2044700"/>
                <a:gd name="connsiteX26" fmla="*/ 355600 w 2463800"/>
                <a:gd name="connsiteY26" fmla="*/ 1854200 h 2044700"/>
                <a:gd name="connsiteX27" fmla="*/ 469900 w 2463800"/>
                <a:gd name="connsiteY27" fmla="*/ 1892300 h 2044700"/>
                <a:gd name="connsiteX28" fmla="*/ 508000 w 2463800"/>
                <a:gd name="connsiteY28" fmla="*/ 1905000 h 2044700"/>
                <a:gd name="connsiteX29" fmla="*/ 558800 w 2463800"/>
                <a:gd name="connsiteY29" fmla="*/ 1917700 h 2044700"/>
                <a:gd name="connsiteX30" fmla="*/ 635000 w 2463800"/>
                <a:gd name="connsiteY30" fmla="*/ 1955800 h 2044700"/>
                <a:gd name="connsiteX31" fmla="*/ 736600 w 2463800"/>
                <a:gd name="connsiteY31" fmla="*/ 2006600 h 2044700"/>
                <a:gd name="connsiteX32" fmla="*/ 774700 w 2463800"/>
                <a:gd name="connsiteY32" fmla="*/ 2019300 h 2044700"/>
                <a:gd name="connsiteX33" fmla="*/ 1028700 w 2463800"/>
                <a:gd name="connsiteY33" fmla="*/ 2032000 h 2044700"/>
                <a:gd name="connsiteX34" fmla="*/ 1663700 w 2463800"/>
                <a:gd name="connsiteY34" fmla="*/ 2044700 h 2044700"/>
                <a:gd name="connsiteX35" fmla="*/ 2260600 w 2463800"/>
                <a:gd name="connsiteY35" fmla="*/ 2032000 h 2044700"/>
                <a:gd name="connsiteX36" fmla="*/ 2349500 w 2463800"/>
                <a:gd name="connsiteY36" fmla="*/ 1993900 h 2044700"/>
                <a:gd name="connsiteX37" fmla="*/ 2400300 w 2463800"/>
                <a:gd name="connsiteY37" fmla="*/ 1981200 h 2044700"/>
                <a:gd name="connsiteX38" fmla="*/ 2451100 w 2463800"/>
                <a:gd name="connsiteY38" fmla="*/ 1866900 h 2044700"/>
                <a:gd name="connsiteX39" fmla="*/ 2463800 w 2463800"/>
                <a:gd name="connsiteY39" fmla="*/ 1828800 h 2044700"/>
                <a:gd name="connsiteX40" fmla="*/ 2413000 w 2463800"/>
                <a:gd name="connsiteY40" fmla="*/ 1676400 h 2044700"/>
                <a:gd name="connsiteX41" fmla="*/ 2374900 w 2463800"/>
                <a:gd name="connsiteY41" fmla="*/ 1651000 h 2044700"/>
                <a:gd name="connsiteX42" fmla="*/ 2362200 w 2463800"/>
                <a:gd name="connsiteY42" fmla="*/ 1600200 h 2044700"/>
                <a:gd name="connsiteX43" fmla="*/ 2349500 w 2463800"/>
                <a:gd name="connsiteY43" fmla="*/ 1562100 h 2044700"/>
                <a:gd name="connsiteX44" fmla="*/ 2374900 w 2463800"/>
                <a:gd name="connsiteY44" fmla="*/ 1003300 h 2044700"/>
                <a:gd name="connsiteX45" fmla="*/ 2362200 w 2463800"/>
                <a:gd name="connsiteY45" fmla="*/ 406400 h 2044700"/>
                <a:gd name="connsiteX46" fmla="*/ 2336800 w 2463800"/>
                <a:gd name="connsiteY46" fmla="*/ 330200 h 2044700"/>
                <a:gd name="connsiteX47" fmla="*/ 2324100 w 2463800"/>
                <a:gd name="connsiteY47" fmla="*/ 292100 h 2044700"/>
                <a:gd name="connsiteX48" fmla="*/ 2311400 w 2463800"/>
                <a:gd name="connsiteY48" fmla="*/ 254000 h 2044700"/>
                <a:gd name="connsiteX49" fmla="*/ 2273300 w 2463800"/>
                <a:gd name="connsiteY49" fmla="*/ 215900 h 2044700"/>
                <a:gd name="connsiteX50" fmla="*/ 2260600 w 2463800"/>
                <a:gd name="connsiteY50" fmla="*/ 177800 h 2044700"/>
                <a:gd name="connsiteX51" fmla="*/ 2184400 w 2463800"/>
                <a:gd name="connsiteY51" fmla="*/ 139700 h 2044700"/>
                <a:gd name="connsiteX52" fmla="*/ 2133600 w 2463800"/>
                <a:gd name="connsiteY52" fmla="*/ 114300 h 2044700"/>
                <a:gd name="connsiteX53" fmla="*/ 1917700 w 2463800"/>
                <a:gd name="connsiteY53" fmla="*/ 63500 h 2044700"/>
                <a:gd name="connsiteX54" fmla="*/ 1689100 w 2463800"/>
                <a:gd name="connsiteY54" fmla="*/ 50800 h 2044700"/>
                <a:gd name="connsiteX55" fmla="*/ 1473200 w 2463800"/>
                <a:gd name="connsiteY55" fmla="*/ 25400 h 2044700"/>
                <a:gd name="connsiteX56" fmla="*/ 1435100 w 2463800"/>
                <a:gd name="connsiteY56" fmla="*/ 12700 h 2044700"/>
                <a:gd name="connsiteX57" fmla="*/ 1384300 w 2463800"/>
                <a:gd name="connsiteY57" fmla="*/ 0 h 2044700"/>
                <a:gd name="connsiteX58" fmla="*/ 711200 w 2463800"/>
                <a:gd name="connsiteY58" fmla="*/ 12700 h 2044700"/>
                <a:gd name="connsiteX59" fmla="*/ 698500 w 2463800"/>
                <a:gd name="connsiteY59" fmla="*/ 38100 h 204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463800" h="2044700">
                  <a:moveTo>
                    <a:pt x="800100" y="0"/>
                  </a:moveTo>
                  <a:lnTo>
                    <a:pt x="800100" y="0"/>
                  </a:lnTo>
                  <a:cubicBezTo>
                    <a:pt x="762000" y="12700"/>
                    <a:pt x="722872" y="22653"/>
                    <a:pt x="685800" y="38100"/>
                  </a:cubicBezTo>
                  <a:cubicBezTo>
                    <a:pt x="627743" y="62290"/>
                    <a:pt x="663424" y="60476"/>
                    <a:pt x="622300" y="101600"/>
                  </a:cubicBezTo>
                  <a:cubicBezTo>
                    <a:pt x="611507" y="112393"/>
                    <a:pt x="596900" y="118533"/>
                    <a:pt x="584200" y="127000"/>
                  </a:cubicBezTo>
                  <a:cubicBezTo>
                    <a:pt x="575733" y="139700"/>
                    <a:pt x="568571" y="153374"/>
                    <a:pt x="558800" y="165100"/>
                  </a:cubicBezTo>
                  <a:cubicBezTo>
                    <a:pt x="521496" y="209864"/>
                    <a:pt x="497602" y="218599"/>
                    <a:pt x="444500" y="254000"/>
                  </a:cubicBezTo>
                  <a:lnTo>
                    <a:pt x="406400" y="279400"/>
                  </a:lnTo>
                  <a:cubicBezTo>
                    <a:pt x="402167" y="292100"/>
                    <a:pt x="403166" y="308034"/>
                    <a:pt x="393700" y="317500"/>
                  </a:cubicBezTo>
                  <a:cubicBezTo>
                    <a:pt x="295405" y="415795"/>
                    <a:pt x="351265" y="341075"/>
                    <a:pt x="279400" y="381000"/>
                  </a:cubicBezTo>
                  <a:cubicBezTo>
                    <a:pt x="252715" y="395825"/>
                    <a:pt x="228600" y="414867"/>
                    <a:pt x="203200" y="431800"/>
                  </a:cubicBezTo>
                  <a:lnTo>
                    <a:pt x="165100" y="457200"/>
                  </a:lnTo>
                  <a:cubicBezTo>
                    <a:pt x="92307" y="566389"/>
                    <a:pt x="179580" y="428240"/>
                    <a:pt x="127000" y="533400"/>
                  </a:cubicBezTo>
                  <a:cubicBezTo>
                    <a:pt x="120174" y="547052"/>
                    <a:pt x="110067" y="558800"/>
                    <a:pt x="101600" y="571500"/>
                  </a:cubicBezTo>
                  <a:cubicBezTo>
                    <a:pt x="97372" y="609555"/>
                    <a:pt x="87601" y="716395"/>
                    <a:pt x="76200" y="762000"/>
                  </a:cubicBezTo>
                  <a:cubicBezTo>
                    <a:pt x="69706" y="787975"/>
                    <a:pt x="59267" y="812800"/>
                    <a:pt x="50800" y="838200"/>
                  </a:cubicBezTo>
                  <a:cubicBezTo>
                    <a:pt x="46567" y="850900"/>
                    <a:pt x="40725" y="863173"/>
                    <a:pt x="38100" y="876300"/>
                  </a:cubicBezTo>
                  <a:lnTo>
                    <a:pt x="25400" y="939800"/>
                  </a:lnTo>
                  <a:cubicBezTo>
                    <a:pt x="21167" y="999067"/>
                    <a:pt x="18920" y="1058509"/>
                    <a:pt x="12700" y="1117600"/>
                  </a:cubicBezTo>
                  <a:cubicBezTo>
                    <a:pt x="10440" y="1139067"/>
                    <a:pt x="0" y="1159514"/>
                    <a:pt x="0" y="1181100"/>
                  </a:cubicBezTo>
                  <a:cubicBezTo>
                    <a:pt x="0" y="1346254"/>
                    <a:pt x="4844" y="1511433"/>
                    <a:pt x="12700" y="1676400"/>
                  </a:cubicBezTo>
                  <a:cubicBezTo>
                    <a:pt x="13857" y="1700700"/>
                    <a:pt x="36638" y="1735606"/>
                    <a:pt x="50800" y="1752600"/>
                  </a:cubicBezTo>
                  <a:cubicBezTo>
                    <a:pt x="62298" y="1766398"/>
                    <a:pt x="72224" y="1784030"/>
                    <a:pt x="88900" y="1790700"/>
                  </a:cubicBezTo>
                  <a:cubicBezTo>
                    <a:pt x="116693" y="1801817"/>
                    <a:pt x="148349" y="1798045"/>
                    <a:pt x="177800" y="1803400"/>
                  </a:cubicBezTo>
                  <a:cubicBezTo>
                    <a:pt x="194973" y="1806522"/>
                    <a:pt x="211882" y="1811084"/>
                    <a:pt x="228600" y="1816100"/>
                  </a:cubicBezTo>
                  <a:cubicBezTo>
                    <a:pt x="254245" y="1823793"/>
                    <a:pt x="278825" y="1835006"/>
                    <a:pt x="304800" y="1841500"/>
                  </a:cubicBezTo>
                  <a:cubicBezTo>
                    <a:pt x="321733" y="1845733"/>
                    <a:pt x="338882" y="1849184"/>
                    <a:pt x="355600" y="1854200"/>
                  </a:cubicBezTo>
                  <a:lnTo>
                    <a:pt x="469900" y="1892300"/>
                  </a:lnTo>
                  <a:cubicBezTo>
                    <a:pt x="482600" y="1896533"/>
                    <a:pt x="495013" y="1901753"/>
                    <a:pt x="508000" y="1905000"/>
                  </a:cubicBezTo>
                  <a:lnTo>
                    <a:pt x="558800" y="1917700"/>
                  </a:lnTo>
                  <a:cubicBezTo>
                    <a:pt x="667989" y="1990493"/>
                    <a:pt x="529840" y="1903220"/>
                    <a:pt x="635000" y="1955800"/>
                  </a:cubicBezTo>
                  <a:cubicBezTo>
                    <a:pt x="757759" y="2017179"/>
                    <a:pt x="560815" y="1940680"/>
                    <a:pt x="736600" y="2006600"/>
                  </a:cubicBezTo>
                  <a:cubicBezTo>
                    <a:pt x="749135" y="2011300"/>
                    <a:pt x="761363" y="2018140"/>
                    <a:pt x="774700" y="2019300"/>
                  </a:cubicBezTo>
                  <a:cubicBezTo>
                    <a:pt x="859154" y="2026644"/>
                    <a:pt x="943962" y="2029579"/>
                    <a:pt x="1028700" y="2032000"/>
                  </a:cubicBezTo>
                  <a:lnTo>
                    <a:pt x="1663700" y="2044700"/>
                  </a:lnTo>
                  <a:lnTo>
                    <a:pt x="2260600" y="2032000"/>
                  </a:lnTo>
                  <a:cubicBezTo>
                    <a:pt x="2327489" y="2029377"/>
                    <a:pt x="2295757" y="2016933"/>
                    <a:pt x="2349500" y="1993900"/>
                  </a:cubicBezTo>
                  <a:cubicBezTo>
                    <a:pt x="2365543" y="1987024"/>
                    <a:pt x="2383367" y="1985433"/>
                    <a:pt x="2400300" y="1981200"/>
                  </a:cubicBezTo>
                  <a:cubicBezTo>
                    <a:pt x="2440552" y="1920823"/>
                    <a:pt x="2420873" y="1957580"/>
                    <a:pt x="2451100" y="1866900"/>
                  </a:cubicBezTo>
                  <a:lnTo>
                    <a:pt x="2463800" y="1828800"/>
                  </a:lnTo>
                  <a:cubicBezTo>
                    <a:pt x="2455386" y="1778316"/>
                    <a:pt x="2452374" y="1715774"/>
                    <a:pt x="2413000" y="1676400"/>
                  </a:cubicBezTo>
                  <a:cubicBezTo>
                    <a:pt x="2402207" y="1665607"/>
                    <a:pt x="2387600" y="1659467"/>
                    <a:pt x="2374900" y="1651000"/>
                  </a:cubicBezTo>
                  <a:cubicBezTo>
                    <a:pt x="2370667" y="1634067"/>
                    <a:pt x="2366995" y="1616983"/>
                    <a:pt x="2362200" y="1600200"/>
                  </a:cubicBezTo>
                  <a:cubicBezTo>
                    <a:pt x="2358522" y="1587328"/>
                    <a:pt x="2349500" y="1575487"/>
                    <a:pt x="2349500" y="1562100"/>
                  </a:cubicBezTo>
                  <a:cubicBezTo>
                    <a:pt x="2349500" y="1466585"/>
                    <a:pt x="2368739" y="1120364"/>
                    <a:pt x="2374900" y="1003300"/>
                  </a:cubicBezTo>
                  <a:cubicBezTo>
                    <a:pt x="2370667" y="804333"/>
                    <a:pt x="2373447" y="605094"/>
                    <a:pt x="2362200" y="406400"/>
                  </a:cubicBezTo>
                  <a:cubicBezTo>
                    <a:pt x="2360687" y="379669"/>
                    <a:pt x="2345267" y="355600"/>
                    <a:pt x="2336800" y="330200"/>
                  </a:cubicBezTo>
                  <a:lnTo>
                    <a:pt x="2324100" y="292100"/>
                  </a:lnTo>
                  <a:cubicBezTo>
                    <a:pt x="2319867" y="279400"/>
                    <a:pt x="2320866" y="263466"/>
                    <a:pt x="2311400" y="254000"/>
                  </a:cubicBezTo>
                  <a:lnTo>
                    <a:pt x="2273300" y="215900"/>
                  </a:lnTo>
                  <a:cubicBezTo>
                    <a:pt x="2269067" y="203200"/>
                    <a:pt x="2268963" y="188253"/>
                    <a:pt x="2260600" y="177800"/>
                  </a:cubicBezTo>
                  <a:cubicBezTo>
                    <a:pt x="2239377" y="151271"/>
                    <a:pt x="2212409" y="151704"/>
                    <a:pt x="2184400" y="139700"/>
                  </a:cubicBezTo>
                  <a:cubicBezTo>
                    <a:pt x="2166999" y="132242"/>
                    <a:pt x="2151178" y="121331"/>
                    <a:pt x="2133600" y="114300"/>
                  </a:cubicBezTo>
                  <a:cubicBezTo>
                    <a:pt x="2066125" y="87310"/>
                    <a:pt x="1989746" y="69264"/>
                    <a:pt x="1917700" y="63500"/>
                  </a:cubicBezTo>
                  <a:cubicBezTo>
                    <a:pt x="1841626" y="57414"/>
                    <a:pt x="1765300" y="55033"/>
                    <a:pt x="1689100" y="50800"/>
                  </a:cubicBezTo>
                  <a:cubicBezTo>
                    <a:pt x="1562555" y="19164"/>
                    <a:pt x="1725897" y="56987"/>
                    <a:pt x="1473200" y="25400"/>
                  </a:cubicBezTo>
                  <a:cubicBezTo>
                    <a:pt x="1459916" y="23740"/>
                    <a:pt x="1447972" y="16378"/>
                    <a:pt x="1435100" y="12700"/>
                  </a:cubicBezTo>
                  <a:cubicBezTo>
                    <a:pt x="1418317" y="7905"/>
                    <a:pt x="1401233" y="4233"/>
                    <a:pt x="1384300" y="0"/>
                  </a:cubicBezTo>
                  <a:lnTo>
                    <a:pt x="711200" y="12700"/>
                  </a:lnTo>
                  <a:lnTo>
                    <a:pt x="698500" y="38100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/>
            </a:p>
          </p:txBody>
        </p:sp>
        <p:pic>
          <p:nvPicPr>
            <p:cNvPr id="4110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1" t="1469" b="2054"/>
            <a:stretch>
              <a:fillRect/>
            </a:stretch>
          </p:blipFill>
          <p:spPr bwMode="auto">
            <a:xfrm>
              <a:off x="5722258" y="1988840"/>
              <a:ext cx="2018094" cy="2223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4687889"/>
            <a:ext cx="2801937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4"/>
          <a:stretch/>
        </p:blipFill>
        <p:spPr bwMode="auto">
          <a:xfrm>
            <a:off x="2969692" y="2434036"/>
            <a:ext cx="2159000" cy="14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854348"/>
              </p:ext>
            </p:extLst>
          </p:nvPr>
        </p:nvGraphicFramePr>
        <p:xfrm>
          <a:off x="5404857" y="2564904"/>
          <a:ext cx="3064672" cy="2344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Graph" r:id="rId10" imgW="3920760" imgH="3000960" progId="Origin50.Graph">
                  <p:embed/>
                </p:oleObj>
              </mc:Choice>
              <mc:Fallback>
                <p:oleObj name="Graph" r:id="rId10" imgW="3920760" imgH="30009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4857" y="2564904"/>
                        <a:ext cx="3064672" cy="23449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59" name="Picture 3" descr="C:\Users\Jukka\AppData\Roaming\Skype\jukka_pekola\media_messaging\media_cache_v3\^267E19B4E55441CAA417E814B7144AAE3395199B98B3FB6356^pimgpsh_fullsize_distr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5"/>
          <a:stretch/>
        </p:blipFill>
        <p:spPr bwMode="auto">
          <a:xfrm>
            <a:off x="6481805" y="3784668"/>
            <a:ext cx="1186539" cy="58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4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-90264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667515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400" b="1" dirty="0" smtClean="0"/>
              <a:t>Measurement of heat currents in circuits</a:t>
            </a:r>
          </a:p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r>
              <a:rPr lang="fi-FI" sz="2400" b="1" dirty="0" smtClean="0"/>
              <a:t>Quantum </a:t>
            </a:r>
            <a:r>
              <a:rPr lang="fi-FI" sz="2400" b="1" dirty="0"/>
              <a:t>heat </a:t>
            </a:r>
            <a:r>
              <a:rPr lang="fi-FI" sz="2400" b="1" dirty="0" smtClean="0"/>
              <a:t>switch based on a superconducting qubit</a:t>
            </a:r>
            <a:r>
              <a:rPr lang="fi-FI" sz="2400" dirty="0" smtClean="0"/>
              <a:t> realized and analyzed; two regimes of operation observed depending on the </a:t>
            </a:r>
            <a:r>
              <a:rPr lang="fi-FI" sz="2400" i="1" dirty="0" smtClean="0"/>
              <a:t>gQ</a:t>
            </a:r>
            <a:r>
              <a:rPr lang="fi-FI" sz="2400" dirty="0" smtClean="0"/>
              <a:t> </a:t>
            </a:r>
            <a:r>
              <a:rPr lang="fi-FI" sz="2400" dirty="0" smtClean="0"/>
              <a:t>value</a:t>
            </a:r>
          </a:p>
          <a:p>
            <a:pPr marL="0" indent="0">
              <a:buNone/>
            </a:pPr>
            <a:r>
              <a:rPr lang="fi-FI" sz="2400" i="1" dirty="0"/>
              <a:t>arxiv:1801.09312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/>
              <a:t>Quantum refrigerators and heat </a:t>
            </a:r>
            <a:r>
              <a:rPr lang="fi-FI" sz="2400" b="1" dirty="0" smtClean="0"/>
              <a:t>engines and stochastic quantum thermodynamics </a:t>
            </a:r>
            <a:r>
              <a:rPr lang="fi-FI" sz="2400" dirty="0"/>
              <a:t>are envisioned based on superconducting </a:t>
            </a:r>
            <a:r>
              <a:rPr lang="fi-FI" sz="2400" dirty="0" smtClean="0"/>
              <a:t>qubits and thermometry/calorimetry</a:t>
            </a:r>
            <a:endParaRPr lang="fi-FI" sz="2400" dirty="0"/>
          </a:p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endParaRPr lang="fi-FI" sz="2400" dirty="0" smtClean="0"/>
          </a:p>
        </p:txBody>
      </p:sp>
      <p:pic>
        <p:nvPicPr>
          <p:cNvPr id="4" name="Picture 2" descr="Fondation Nanosciences - sous l'égide de la Fondation Universités Grenoble Alp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672519"/>
            <a:ext cx="257231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KA_LA12_pysty__EN_B3___RGB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9" b="17823"/>
          <a:stretch/>
        </p:blipFill>
        <p:spPr>
          <a:xfrm>
            <a:off x="392711" y="5590626"/>
            <a:ext cx="2089228" cy="1150742"/>
          </a:xfrm>
          <a:prstGeom prst="rect">
            <a:avLst/>
          </a:prstGeom>
        </p:spPr>
      </p:pic>
      <p:pic>
        <p:nvPicPr>
          <p:cNvPr id="9" name="Picture 8" descr="LOGO-ERC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982"/>
          <a:stretch/>
        </p:blipFill>
        <p:spPr>
          <a:xfrm>
            <a:off x="3101218" y="5537487"/>
            <a:ext cx="1254758" cy="132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4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627784" y="1052736"/>
            <a:ext cx="6625507" cy="3447083"/>
          </a:xfrm>
          <a:prstGeom prst="rect">
            <a:avLst/>
          </a:prstGeom>
          <a:noFill/>
        </p:spPr>
        <p:txBody>
          <a:bodyPr wrap="none" lIns="91428" tIns="45713" rIns="91428" bIns="45713" rtlCol="0">
            <a:spAutoFit/>
          </a:bodyPr>
          <a:lstStyle/>
          <a:p>
            <a:r>
              <a:rPr lang="fi-FI" sz="2800" dirty="0" smtClean="0"/>
              <a:t>Steady-state heating (”bolometer”)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 smtClean="0"/>
          </a:p>
          <a:p>
            <a:r>
              <a:rPr lang="fi-FI" sz="2800" dirty="0" smtClean="0"/>
              <a:t>Response to a heat pulse (”calorimeter”)</a:t>
            </a:r>
            <a:endParaRPr lang="fi-FI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/>
          <a:lstStyle/>
          <a:p>
            <a:r>
              <a:rPr lang="fi-FI" sz="4000" b="1" dirty="0"/>
              <a:t>Measuring heat currents</a:t>
            </a:r>
          </a:p>
        </p:txBody>
      </p:sp>
      <p:pic>
        <p:nvPicPr>
          <p:cNvPr id="22" name="Picture 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55964"/>
            <a:ext cx="5172780" cy="189737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545588"/>
              </p:ext>
            </p:extLst>
          </p:nvPr>
        </p:nvGraphicFramePr>
        <p:xfrm>
          <a:off x="4041904" y="1556793"/>
          <a:ext cx="2880320" cy="2203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Graph" r:id="rId4" imgW="3920760" imgH="3000960" progId="Origin50.Graph">
                  <p:embed/>
                </p:oleObj>
              </mc:Choice>
              <mc:Fallback>
                <p:oleObj name="Graph" r:id="rId4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41904" y="1556793"/>
                        <a:ext cx="2880320" cy="2203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/>
          <p:nvPr/>
        </p:nvCxnSpPr>
        <p:spPr>
          <a:xfrm>
            <a:off x="6622396" y="1914967"/>
            <a:ext cx="0" cy="134173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783704" y="2448591"/>
            <a:ext cx="1092552" cy="369318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r>
              <a:rPr lang="fi-FI" b="1" i="1" dirty="0" smtClean="0"/>
              <a:t>I</a:t>
            </a:r>
            <a:r>
              <a:rPr lang="fi-FI" b="1" baseline="-25000" dirty="0" smtClean="0"/>
              <a:t>h</a:t>
            </a:r>
            <a:r>
              <a:rPr lang="fi-FI" b="1" i="1" dirty="0" smtClean="0"/>
              <a:t>/G</a:t>
            </a:r>
            <a:r>
              <a:rPr lang="fi-FI" b="1" baseline="-25000" dirty="0" smtClean="0"/>
              <a:t>th</a:t>
            </a:r>
            <a:endParaRPr lang="fi-FI" b="1" baseline="-25000" dirty="0"/>
          </a:p>
        </p:txBody>
      </p:sp>
      <p:sp>
        <p:nvSpPr>
          <p:cNvPr id="3" name="Rectangle 2"/>
          <p:cNvSpPr/>
          <p:nvPr/>
        </p:nvSpPr>
        <p:spPr>
          <a:xfrm>
            <a:off x="5311436" y="2440769"/>
            <a:ext cx="601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b="1" dirty="0" smtClean="0">
                <a:latin typeface="Symbol" panose="05050102010706020507" pitchFamily="18" charset="2"/>
              </a:rPr>
              <a:t>D</a:t>
            </a:r>
            <a:r>
              <a:rPr lang="fi-FI" b="1" i="1" dirty="0" smtClean="0"/>
              <a:t>T=</a:t>
            </a:r>
            <a:endParaRPr lang="fi-FI" b="1" i="1" dirty="0"/>
          </a:p>
        </p:txBody>
      </p:sp>
      <p:cxnSp>
        <p:nvCxnSpPr>
          <p:cNvPr id="25" name="Straight Connector 24"/>
          <p:cNvCxnSpPr/>
          <p:nvPr/>
        </p:nvCxnSpPr>
        <p:spPr>
          <a:xfrm rot="16200000">
            <a:off x="1443416" y="3805907"/>
            <a:ext cx="0" cy="151216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>
            <a:off x="1263396" y="4401120"/>
            <a:ext cx="36004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V="1">
            <a:off x="1281398" y="4039934"/>
            <a:ext cx="72008" cy="25202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>
            <a:off x="1335406" y="3841911"/>
            <a:ext cx="144016" cy="43204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V="1">
            <a:off x="1335406" y="3697895"/>
            <a:ext cx="144016" cy="43204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>
            <a:off x="1335406" y="3553879"/>
            <a:ext cx="144016" cy="43204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V="1">
            <a:off x="1335406" y="3409863"/>
            <a:ext cx="144016" cy="43204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>
            <a:off x="1335406" y="3265847"/>
            <a:ext cx="144016" cy="43204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V="1">
            <a:off x="1335406" y="3121831"/>
            <a:ext cx="144016" cy="43204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>
            <a:off x="1281398" y="3103830"/>
            <a:ext cx="72008" cy="25202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>
            <a:off x="1263396" y="3032968"/>
            <a:ext cx="36004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98387" y="4633998"/>
            <a:ext cx="909173" cy="523194"/>
          </a:xfrm>
          <a:prstGeom prst="rect">
            <a:avLst/>
          </a:prstGeom>
          <a:noFill/>
        </p:spPr>
        <p:txBody>
          <a:bodyPr wrap="none" lIns="91415" tIns="45707" rIns="91415" bIns="45707" rtlCol="0">
            <a:spAutoFit/>
          </a:bodyPr>
          <a:lstStyle/>
          <a:p>
            <a:r>
              <a:rPr lang="fi-FI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i-FI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bath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7544" y="2238570"/>
            <a:ext cx="1917462" cy="523194"/>
          </a:xfrm>
          <a:prstGeom prst="rect">
            <a:avLst/>
          </a:prstGeom>
          <a:noFill/>
        </p:spPr>
        <p:txBody>
          <a:bodyPr wrap="none" lIns="91415" tIns="45707" rIns="91415" bIns="45707" rtlCol="0">
            <a:spAutoFit/>
          </a:bodyPr>
          <a:lstStyle/>
          <a:p>
            <a:r>
              <a:rPr lang="fi-FI" sz="2800" b="1" i="1" dirty="0" smtClean="0"/>
              <a:t>C,T</a:t>
            </a:r>
            <a:r>
              <a:rPr lang="fi-FI" sz="2800" b="1" baseline="-25000" dirty="0" smtClean="0"/>
              <a:t>bath</a:t>
            </a:r>
            <a:r>
              <a:rPr lang="fi-FI" sz="2800" b="1" i="1" dirty="0" smtClean="0"/>
              <a:t>+</a:t>
            </a:r>
            <a:r>
              <a:rPr lang="fi-FI" sz="2800" b="1" dirty="0" smtClean="0">
                <a:latin typeface="Symbol" panose="05050102010706020507" pitchFamily="18" charset="2"/>
              </a:rPr>
              <a:t>D</a:t>
            </a:r>
            <a:r>
              <a:rPr lang="fi-FI" sz="2800" b="1" i="1" dirty="0" smtClean="0"/>
              <a:t>T</a:t>
            </a:r>
            <a:endParaRPr lang="fi-FI" sz="2800" b="1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1623436" y="3333778"/>
            <a:ext cx="689562" cy="523194"/>
          </a:xfrm>
          <a:prstGeom prst="rect">
            <a:avLst/>
          </a:prstGeom>
          <a:noFill/>
        </p:spPr>
        <p:txBody>
          <a:bodyPr wrap="none" lIns="91415" tIns="45707" rIns="91415" bIns="45707" rtlCol="0">
            <a:spAutoFit/>
          </a:bodyPr>
          <a:lstStyle/>
          <a:p>
            <a:r>
              <a:rPr lang="fi-FI" sz="2800" b="1" i="1" dirty="0"/>
              <a:t>G</a:t>
            </a:r>
            <a:r>
              <a:rPr lang="fi-FI" sz="2800" b="1" baseline="-25000" dirty="0"/>
              <a:t>th</a:t>
            </a:r>
          </a:p>
        </p:txBody>
      </p:sp>
      <p:sp>
        <p:nvSpPr>
          <p:cNvPr id="42" name="Rectangle 41"/>
          <p:cNvSpPr/>
          <p:nvPr/>
        </p:nvSpPr>
        <p:spPr>
          <a:xfrm rot="16200000">
            <a:off x="1124866" y="1573658"/>
            <a:ext cx="648072" cy="1872208"/>
          </a:xfrm>
          <a:prstGeom prst="rect">
            <a:avLst/>
          </a:prstGeom>
          <a:noFill/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/>
            <a:endParaRPr lang="fi-FI"/>
          </a:p>
        </p:txBody>
      </p:sp>
      <p:cxnSp>
        <p:nvCxnSpPr>
          <p:cNvPr id="43" name="Straight Arrow Connector 42"/>
          <p:cNvCxnSpPr>
            <a:endCxn id="42" idx="3"/>
          </p:cNvCxnSpPr>
          <p:nvPr/>
        </p:nvCxnSpPr>
        <p:spPr>
          <a:xfrm flipH="1">
            <a:off x="1448902" y="1412776"/>
            <a:ext cx="4074" cy="7729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547197" y="1537628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i="1" dirty="0" smtClean="0"/>
              <a:t>I</a:t>
            </a:r>
            <a:r>
              <a:rPr lang="fi-FI" sz="2800" b="1" baseline="-25000" dirty="0" smtClean="0"/>
              <a:t>h</a:t>
            </a:r>
            <a:endParaRPr lang="fi-FI" sz="2800" b="1" i="1" dirty="0"/>
          </a:p>
        </p:txBody>
      </p:sp>
      <p:sp>
        <p:nvSpPr>
          <p:cNvPr id="4" name="Rectangle 3"/>
          <p:cNvSpPr/>
          <p:nvPr/>
        </p:nvSpPr>
        <p:spPr>
          <a:xfrm>
            <a:off x="5912883" y="4895595"/>
            <a:ext cx="234852" cy="981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/>
          <p:cNvSpPr/>
          <p:nvPr/>
        </p:nvSpPr>
        <p:spPr>
          <a:xfrm rot="16394611">
            <a:off x="5791573" y="5318783"/>
            <a:ext cx="4042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b="1" dirty="0">
                <a:latin typeface="Symbol" panose="05050102010706020507" pitchFamily="18" charset="2"/>
              </a:rPr>
              <a:t>D</a:t>
            </a:r>
            <a:r>
              <a:rPr lang="fi-FI" sz="1400" b="1" i="1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25670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b="1" dirty="0" smtClean="0"/>
              <a:t>Frank in Finland</a:t>
            </a:r>
            <a:endParaRPr lang="fi-FI" sz="4000" b="1" dirty="0"/>
          </a:p>
        </p:txBody>
      </p:sp>
      <p:pic>
        <p:nvPicPr>
          <p:cNvPr id="12290" name="Picture 2" descr="C:\Users\Jukka\AppData\Roaming\Skype\jukka_pekola\media_messaging\media_cache_v3\^50BB3AD9BC8493B58C49DCB7E66A929F83145461A9667C74B7^pimgpsh_fullsize_dist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137843"/>
            <a:ext cx="4873840" cy="250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392" y="5391506"/>
            <a:ext cx="4386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Photos:</a:t>
            </a:r>
          </a:p>
          <a:p>
            <a:r>
              <a:rPr lang="fi-FI" sz="2400" dirty="0" smtClean="0"/>
              <a:t> Erika Börsje-Hekking</a:t>
            </a:r>
            <a:endParaRPr lang="fi-FI" sz="2400" dirty="0"/>
          </a:p>
        </p:txBody>
      </p:sp>
      <p:pic>
        <p:nvPicPr>
          <p:cNvPr id="12291" name="Picture 3" descr="C:\Users\Jukka\AppData\Local\Temp\DSCN03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80" y="1001947"/>
            <a:ext cx="409194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80112" y="2924944"/>
            <a:ext cx="438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Helsinki 2005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39129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-18256"/>
            <a:ext cx="8229600" cy="782960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fi-FI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NIS-thermometry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37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" y="1844824"/>
            <a:ext cx="5339435" cy="208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24284"/>
            <a:ext cx="2767871" cy="288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4048" y="6095051"/>
            <a:ext cx="4030458" cy="369318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r>
              <a:rPr lang="fi-FI" b="1" dirty="0" smtClean="0"/>
              <a:t>Phys</a:t>
            </a:r>
            <a:r>
              <a:rPr lang="fi-FI" b="1" dirty="0"/>
              <a:t>. Rev. Appl. 4, 034001 (2015</a:t>
            </a:r>
            <a:r>
              <a:rPr lang="fi-FI" b="1" dirty="0" smtClean="0"/>
              <a:t>).</a:t>
            </a:r>
            <a:endParaRPr lang="fi-FI" b="1" dirty="0"/>
          </a:p>
        </p:txBody>
      </p:sp>
      <p:pic>
        <p:nvPicPr>
          <p:cNvPr id="20378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7658"/>
          <a:stretch/>
        </p:blipFill>
        <p:spPr bwMode="auto">
          <a:xfrm>
            <a:off x="5305308" y="1720800"/>
            <a:ext cx="3803196" cy="43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7924"/>
            <a:ext cx="6559773" cy="77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79512" y="1340768"/>
            <a:ext cx="6413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Probes electron temperature of N island </a:t>
            </a:r>
            <a:r>
              <a:rPr lang="fi-FI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(and not of S!)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11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4148" y="-183391"/>
            <a:ext cx="9543075" cy="1143000"/>
          </a:xfrm>
        </p:spPr>
        <p:txBody>
          <a:bodyPr>
            <a:normAutofit/>
          </a:bodyPr>
          <a:lstStyle/>
          <a:p>
            <a:r>
              <a:rPr lang="fi-FI" sz="4000" b="1" dirty="0" smtClean="0"/>
              <a:t>Temperature of a qubit?</a:t>
            </a:r>
            <a:endParaRPr lang="fi-FI" sz="40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01018" y="3042196"/>
            <a:ext cx="8640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01018" y="3690268"/>
            <a:ext cx="8640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681338" y="2610148"/>
            <a:ext cx="1440160" cy="15841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endParaRPr lang="fi-FI"/>
          </a:p>
        </p:txBody>
      </p:sp>
      <p:sp>
        <p:nvSpPr>
          <p:cNvPr id="10" name="TextBox 9"/>
          <p:cNvSpPr txBox="1"/>
          <p:nvPr/>
        </p:nvSpPr>
        <p:spPr>
          <a:xfrm>
            <a:off x="3872791" y="2952185"/>
            <a:ext cx="1156639" cy="954093"/>
          </a:xfrm>
          <a:prstGeom prst="rect">
            <a:avLst/>
          </a:prstGeom>
          <a:noFill/>
        </p:spPr>
        <p:txBody>
          <a:bodyPr wrap="none" lIns="91428" tIns="45713" rIns="91428" bIns="45713" rtlCol="0">
            <a:spAutoFit/>
          </a:bodyPr>
          <a:lstStyle/>
          <a:p>
            <a:pPr algn="ctr"/>
            <a:r>
              <a:rPr lang="fi-FI" sz="2800" b="1" dirty="0"/>
              <a:t>BATH</a:t>
            </a:r>
          </a:p>
          <a:p>
            <a:pPr algn="ctr"/>
            <a:r>
              <a:rPr lang="fi-FI" sz="2800" b="1" i="1" dirty="0"/>
              <a:t>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017042" y="3042196"/>
            <a:ext cx="0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377082" y="3042196"/>
            <a:ext cx="0" cy="64807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 rot="16200000">
            <a:off x="2493779" y="2717588"/>
            <a:ext cx="306036" cy="1387301"/>
            <a:chOff x="1191388" y="2852948"/>
            <a:chExt cx="432050" cy="1728192"/>
          </a:xfrm>
        </p:grpSpPr>
        <p:cxnSp>
          <p:nvCxnSpPr>
            <p:cNvPr id="21" name="Straight Connector 20"/>
            <p:cNvCxnSpPr/>
            <p:nvPr/>
          </p:nvCxnSpPr>
          <p:spPr>
            <a:xfrm rot="16200000">
              <a:off x="1263396" y="4401120"/>
              <a:ext cx="36004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V="1">
              <a:off x="1281398" y="4039934"/>
              <a:ext cx="72008" cy="252028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>
              <a:off x="1335406" y="3841911"/>
              <a:ext cx="144016" cy="432048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V="1">
              <a:off x="1335406" y="3697895"/>
              <a:ext cx="144016" cy="432048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>
              <a:off x="1335406" y="3553879"/>
              <a:ext cx="144016" cy="432048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V="1">
              <a:off x="1335406" y="3409863"/>
              <a:ext cx="144016" cy="432048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>
              <a:off x="1335406" y="3265847"/>
              <a:ext cx="144016" cy="432048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V="1">
              <a:off x="1335406" y="3121831"/>
              <a:ext cx="144016" cy="432048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>
              <a:off x="1281398" y="3103830"/>
              <a:ext cx="72008" cy="252028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>
              <a:off x="1263396" y="3032968"/>
              <a:ext cx="36004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" r="12618" b="37988"/>
          <a:stretch/>
        </p:blipFill>
        <p:spPr bwMode="auto">
          <a:xfrm>
            <a:off x="246574" y="3935316"/>
            <a:ext cx="3158383" cy="543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5508104" y="2832683"/>
            <a:ext cx="3312368" cy="858636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r>
              <a:rPr lang="fi-FI" sz="2400" dirty="0"/>
              <a:t>Couple the qubit to a true thermal bath</a:t>
            </a: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9" t="53334" r="25039" b="18471"/>
          <a:stretch/>
        </p:blipFill>
        <p:spPr bwMode="auto">
          <a:xfrm>
            <a:off x="4808334" y="2204864"/>
            <a:ext cx="221108" cy="83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95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-99392"/>
            <a:ext cx="9505056" cy="1143000"/>
          </a:xfrm>
        </p:spPr>
        <p:txBody>
          <a:bodyPr>
            <a:noAutofit/>
          </a:bodyPr>
          <a:lstStyle/>
          <a:p>
            <a:r>
              <a:rPr lang="fi-FI" sz="4000" b="1" dirty="0"/>
              <a:t>Experiment on </a:t>
            </a:r>
            <a:r>
              <a:rPr lang="fi-FI" sz="4000" b="1" dirty="0" smtClean="0"/>
              <a:t>quantum heat switch</a:t>
            </a:r>
            <a:endParaRPr lang="fi-FI" sz="4000" b="1" dirty="0"/>
          </a:p>
        </p:txBody>
      </p:sp>
      <p:sp>
        <p:nvSpPr>
          <p:cNvPr id="9" name="Oval 8"/>
          <p:cNvSpPr/>
          <p:nvPr/>
        </p:nvSpPr>
        <p:spPr>
          <a:xfrm>
            <a:off x="1268973" y="3239786"/>
            <a:ext cx="996012" cy="1038712"/>
          </a:xfrm>
          <a:prstGeom prst="ellipse">
            <a:avLst/>
          </a:prstGeom>
          <a:noFill/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83457" tIns="41729" rIns="83457" bIns="41729" rtlCol="0" anchor="ctr"/>
          <a:lstStyle/>
          <a:p>
            <a:pPr algn="ctr"/>
            <a:endParaRPr lang="fi-FI"/>
          </a:p>
        </p:txBody>
      </p:sp>
      <p:sp>
        <p:nvSpPr>
          <p:cNvPr id="10" name="TextBox 9"/>
          <p:cNvSpPr txBox="1"/>
          <p:nvPr/>
        </p:nvSpPr>
        <p:spPr>
          <a:xfrm>
            <a:off x="238243" y="2792346"/>
            <a:ext cx="452276" cy="530549"/>
          </a:xfrm>
          <a:prstGeom prst="rect">
            <a:avLst/>
          </a:prstGeom>
          <a:noFill/>
        </p:spPr>
        <p:txBody>
          <a:bodyPr wrap="none" lIns="83457" tIns="41729" rIns="83457" bIns="41729" rtlCol="0">
            <a:spAutoFit/>
          </a:bodyPr>
          <a:lstStyle/>
          <a:p>
            <a:r>
              <a:rPr lang="fi-FI" sz="2900" b="1" dirty="0">
                <a:latin typeface="Symbol" panose="05050102010706020507" pitchFamily="18" charset="2"/>
              </a:rPr>
              <a:t>F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807664" y="2465255"/>
            <a:ext cx="1" cy="6459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796273" y="4399891"/>
            <a:ext cx="1" cy="70051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51794" y="1876477"/>
            <a:ext cx="1288957" cy="38951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83457" tIns="41729" rIns="83457" bIns="41729" rtlCol="0" anchor="ctr"/>
          <a:lstStyle/>
          <a:p>
            <a:pPr algn="ctr"/>
            <a:r>
              <a:rPr lang="fi-FI" sz="2200" i="1" dirty="0"/>
              <a:t>R</a:t>
            </a:r>
            <a:r>
              <a:rPr lang="fi-FI" sz="2200" baseline="-25000" dirty="0"/>
              <a:t>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51794" y="5122450"/>
            <a:ext cx="1288957" cy="38951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83457" tIns="41729" rIns="83457" bIns="41729" rtlCol="0" anchor="ctr"/>
          <a:lstStyle/>
          <a:p>
            <a:pPr algn="ctr"/>
            <a:r>
              <a:rPr lang="fi-FI" sz="2200" i="1" dirty="0"/>
              <a:t>R</a:t>
            </a:r>
            <a:r>
              <a:rPr lang="fi-FI" sz="2200" baseline="-25000" dirty="0"/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27836" y="2425229"/>
            <a:ext cx="458688" cy="484383"/>
          </a:xfrm>
          <a:prstGeom prst="rect">
            <a:avLst/>
          </a:prstGeom>
          <a:noFill/>
        </p:spPr>
        <p:txBody>
          <a:bodyPr wrap="none" lIns="83457" tIns="41729" rIns="83457" bIns="41729" rtlCol="0">
            <a:spAutoFit/>
          </a:bodyPr>
          <a:lstStyle/>
          <a:p>
            <a:r>
              <a:rPr lang="fi-FI" sz="2600" i="1" dirty="0"/>
              <a:t>P</a:t>
            </a:r>
            <a:r>
              <a:rPr lang="fi-FI" sz="2600" baseline="-25000" dirty="0"/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96273" y="4447533"/>
            <a:ext cx="458688" cy="484383"/>
          </a:xfrm>
          <a:prstGeom prst="rect">
            <a:avLst/>
          </a:prstGeom>
          <a:noFill/>
        </p:spPr>
        <p:txBody>
          <a:bodyPr wrap="none" lIns="83457" tIns="41729" rIns="83457" bIns="41729" rtlCol="0">
            <a:spAutoFit/>
          </a:bodyPr>
          <a:lstStyle/>
          <a:p>
            <a:r>
              <a:rPr lang="fi-FI" sz="2600" i="1" dirty="0"/>
              <a:t>P</a:t>
            </a:r>
            <a:r>
              <a:rPr lang="fi-FI" sz="2600" baseline="-25000" dirty="0"/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65670" y="3533685"/>
            <a:ext cx="787303" cy="422827"/>
          </a:xfrm>
          <a:prstGeom prst="rect">
            <a:avLst/>
          </a:prstGeom>
          <a:noFill/>
        </p:spPr>
        <p:txBody>
          <a:bodyPr wrap="none" lIns="83457" tIns="41729" rIns="83457" bIns="41729" rtlCol="0">
            <a:spAutoFit/>
          </a:bodyPr>
          <a:lstStyle/>
          <a:p>
            <a:r>
              <a:rPr lang="fi-FI" sz="2200" b="1" dirty="0"/>
              <a:t>qubit</a:t>
            </a:r>
          </a:p>
        </p:txBody>
      </p:sp>
      <p:sp>
        <p:nvSpPr>
          <p:cNvPr id="18" name="Curved Down Arrow 17"/>
          <p:cNvSpPr/>
          <p:nvPr/>
        </p:nvSpPr>
        <p:spPr>
          <a:xfrm>
            <a:off x="765074" y="3152741"/>
            <a:ext cx="892244" cy="38094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457" tIns="41729" rIns="83457" bIns="41729"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72" y="2564904"/>
            <a:ext cx="6002932" cy="176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932040" y="1400964"/>
            <a:ext cx="3913159" cy="361272"/>
          </a:xfrm>
          <a:prstGeom prst="rect">
            <a:avLst/>
          </a:prstGeom>
          <a:noFill/>
        </p:spPr>
        <p:txBody>
          <a:bodyPr wrap="none" lIns="83457" tIns="41729" rIns="83457" bIns="41729" rtlCol="0">
            <a:spAutoFit/>
          </a:bodyPr>
          <a:lstStyle/>
          <a:p>
            <a:r>
              <a:rPr lang="fi-FI" b="1" i="1" dirty="0"/>
              <a:t>A. Ronzani et al., arxiv:1801.09312</a:t>
            </a:r>
            <a:endParaRPr lang="fi-FI" dirty="0"/>
          </a:p>
        </p:txBody>
      </p:sp>
      <p:sp>
        <p:nvSpPr>
          <p:cNvPr id="3" name="Rectangle 2"/>
          <p:cNvSpPr/>
          <p:nvPr/>
        </p:nvSpPr>
        <p:spPr>
          <a:xfrm>
            <a:off x="3821038" y="531611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B</a:t>
            </a:r>
            <a:r>
              <a:rPr lang="en-US" dirty="0"/>
              <a:t>. </a:t>
            </a:r>
            <a:r>
              <a:rPr lang="en-US" dirty="0" err="1"/>
              <a:t>Karimi</a:t>
            </a:r>
            <a:r>
              <a:rPr lang="en-US" dirty="0"/>
              <a:t>, J. </a:t>
            </a:r>
            <a:r>
              <a:rPr lang="en-US" dirty="0" err="1"/>
              <a:t>Pekola</a:t>
            </a:r>
            <a:r>
              <a:rPr lang="en-US" dirty="0"/>
              <a:t>, M. </a:t>
            </a:r>
            <a:r>
              <a:rPr lang="en-US" dirty="0" err="1"/>
              <a:t>Campisi</a:t>
            </a:r>
            <a:r>
              <a:rPr lang="en-US" dirty="0"/>
              <a:t>, and R. </a:t>
            </a:r>
            <a:r>
              <a:rPr lang="fi-FI" dirty="0"/>
              <a:t>Fazio, Quantum Science and Technology </a:t>
            </a:r>
            <a:r>
              <a:rPr lang="fi-FI" b="1" dirty="0"/>
              <a:t>2</a:t>
            </a:r>
            <a:r>
              <a:rPr lang="fi-FI" dirty="0"/>
              <a:t>, 044007 (2017).</a:t>
            </a:r>
          </a:p>
        </p:txBody>
      </p:sp>
    </p:spTree>
    <p:extLst>
      <p:ext uri="{BB962C8B-B14F-4D97-AF65-F5344CB8AC3E}">
        <p14:creationId xmlns:p14="http://schemas.microsoft.com/office/powerpoint/2010/main" val="135033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94" y="-162272"/>
            <a:ext cx="8229600" cy="1143000"/>
          </a:xfrm>
        </p:spPr>
        <p:txBody>
          <a:bodyPr>
            <a:noAutofit/>
          </a:bodyPr>
          <a:lstStyle/>
          <a:p>
            <a:r>
              <a:rPr lang="fi-FI" sz="4000" b="1" dirty="0" smtClean="0"/>
              <a:t>Experimental realization</a:t>
            </a:r>
            <a:endParaRPr lang="fi-FI" sz="4000" b="1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" t="15379" r="3515" b="2399"/>
          <a:stretch/>
        </p:blipFill>
        <p:spPr bwMode="auto">
          <a:xfrm>
            <a:off x="229966" y="1076926"/>
            <a:ext cx="4215120" cy="246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6" b="8354"/>
          <a:stretch/>
        </p:blipFill>
        <p:spPr bwMode="auto">
          <a:xfrm>
            <a:off x="179512" y="3657726"/>
            <a:ext cx="2595640" cy="200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0434" y="6027280"/>
            <a:ext cx="2755791" cy="422827"/>
          </a:xfrm>
          <a:prstGeom prst="rect">
            <a:avLst/>
          </a:prstGeom>
          <a:noFill/>
        </p:spPr>
        <p:txBody>
          <a:bodyPr wrap="none" lIns="83457" tIns="41729" rIns="83457" bIns="41729" rtlCol="0">
            <a:spAutoFit/>
          </a:bodyPr>
          <a:lstStyle/>
          <a:p>
            <a:r>
              <a:rPr lang="fi-FI" sz="2200" b="1" dirty="0"/>
              <a:t>TRANSMON QUBIT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57478" y="6021776"/>
            <a:ext cx="2731199" cy="791600"/>
          </a:xfrm>
          <a:prstGeom prst="rect">
            <a:avLst/>
          </a:prstGeom>
          <a:noFill/>
        </p:spPr>
        <p:txBody>
          <a:bodyPr wrap="square" lIns="83457" tIns="41729" rIns="83457" bIns="41729" rtlCol="0">
            <a:spAutoFit/>
          </a:bodyPr>
          <a:lstStyle/>
          <a:p>
            <a:r>
              <a:rPr lang="fi-FI" sz="2200" b="1" dirty="0"/>
              <a:t>RESERVOIR AND THERMOMETERS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580" y="980728"/>
            <a:ext cx="3894215" cy="232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18650" y="3304855"/>
            <a:ext cx="4577885" cy="422827"/>
          </a:xfrm>
          <a:prstGeom prst="rect">
            <a:avLst/>
          </a:prstGeom>
          <a:noFill/>
        </p:spPr>
        <p:txBody>
          <a:bodyPr wrap="square" lIns="83457" tIns="41729" rIns="83457" bIns="41729" rtlCol="0">
            <a:spAutoFit/>
          </a:bodyPr>
          <a:lstStyle/>
          <a:p>
            <a:r>
              <a:rPr lang="fi-FI" sz="2200" b="1" dirty="0"/>
              <a:t>QUBIT WITHOUT ABSORBERS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23"/>
          <a:stretch/>
        </p:blipFill>
        <p:spPr bwMode="auto">
          <a:xfrm>
            <a:off x="6084168" y="3689646"/>
            <a:ext cx="2960712" cy="201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2946046" y="3648950"/>
            <a:ext cx="2998079" cy="201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76056" y="5584068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/>
              <a:t>10 </a:t>
            </a:r>
            <a:r>
              <a:rPr lang="fi-FI" b="1" dirty="0" smtClean="0">
                <a:latin typeface="Symbol" panose="05050102010706020507" pitchFamily="18" charset="2"/>
              </a:rPr>
              <a:t>m</a:t>
            </a:r>
            <a:r>
              <a:rPr lang="fi-FI" b="1" dirty="0" smtClean="0"/>
              <a:t>m</a:t>
            </a:r>
            <a:endParaRPr lang="fi-FI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392795" y="5589240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/>
              <a:t>3 </a:t>
            </a:r>
            <a:r>
              <a:rPr lang="fi-FI" b="1" dirty="0" smtClean="0">
                <a:latin typeface="Symbol" panose="05050102010706020507" pitchFamily="18" charset="2"/>
              </a:rPr>
              <a:t>m</a:t>
            </a:r>
            <a:r>
              <a:rPr lang="fi-FI" b="1" dirty="0" smtClean="0"/>
              <a:t>m</a:t>
            </a:r>
            <a:endParaRPr lang="fi-FI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251520" y="5773906"/>
            <a:ext cx="936104" cy="9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16856" y="577481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/>
              <a:t>1 mm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04149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5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0032" y="3356992"/>
            <a:ext cx="3600400" cy="3061154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124" y="3429000"/>
            <a:ext cx="3470820" cy="2950980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2" t="20736" r="18184" b="4595"/>
          <a:stretch/>
        </p:blipFill>
        <p:spPr>
          <a:xfrm>
            <a:off x="467544" y="1021514"/>
            <a:ext cx="2411601" cy="23376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7" name="Title 1"/>
          <p:cNvSpPr txBox="1">
            <a:spLocks/>
          </p:cNvSpPr>
          <p:nvPr/>
        </p:nvSpPr>
        <p:spPr>
          <a:xfrm>
            <a:off x="288032" y="131883"/>
            <a:ext cx="8676456" cy="1064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+mn-lt"/>
                <a:cs typeface="Times New Roman" panose="02020603050405020304" pitchFamily="18" charset="0"/>
              </a:rPr>
              <a:t>Shunted </a:t>
            </a:r>
            <a:r>
              <a:rPr lang="en-US" b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b="1" dirty="0" smtClean="0">
                <a:latin typeface="+mn-lt"/>
                <a:cs typeface="Times New Roman" panose="02020603050405020304" pitchFamily="18" charset="0"/>
              </a:rPr>
              <a:t> / 4 resonators, measurement of </a:t>
            </a:r>
            <a:r>
              <a:rPr lang="en-US" b="1" i="1" dirty="0" smtClean="0">
                <a:latin typeface="+mn-lt"/>
                <a:cs typeface="Times New Roman" panose="02020603050405020304" pitchFamily="18" charset="0"/>
              </a:rPr>
              <a:t>Q</a:t>
            </a:r>
            <a:endParaRPr lang="en-US" b="1" i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6381328"/>
            <a:ext cx="4051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/>
              <a:t>Superconducting shunt, Q = 17 000</a:t>
            </a:r>
            <a:endParaRPr lang="fi-FI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57395" y="6381328"/>
            <a:ext cx="3486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/>
              <a:t>Normal (copper) shunt, Q = 18</a:t>
            </a:r>
            <a:endParaRPr lang="fi-FI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64556" y="1959223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i="1" dirty="0" smtClean="0"/>
              <a:t>Q = Z</a:t>
            </a:r>
            <a:r>
              <a:rPr lang="fi-FI" sz="2400" b="1" baseline="-25000" dirty="0" smtClean="0"/>
              <a:t>0 </a:t>
            </a:r>
            <a:r>
              <a:rPr lang="fi-FI" sz="2400" b="1" i="1" dirty="0" smtClean="0"/>
              <a:t>/ R</a:t>
            </a:r>
            <a:endParaRPr lang="fi-FI" sz="2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561379" y="3645024"/>
            <a:ext cx="12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i="1" dirty="0" smtClean="0"/>
              <a:t>R</a:t>
            </a:r>
            <a:r>
              <a:rPr lang="fi-FI" sz="2400" b="1" dirty="0" smtClean="0"/>
              <a:t> ≈ 2 </a:t>
            </a:r>
            <a:r>
              <a:rPr lang="fi-FI" sz="2400" b="1" dirty="0" smtClean="0">
                <a:latin typeface="Symbol" panose="05050102010706020507" pitchFamily="18" charset="2"/>
              </a:rPr>
              <a:t>W</a:t>
            </a:r>
            <a:endParaRPr lang="fi-FI" sz="2400" b="1" dirty="0">
              <a:latin typeface="Symbol" panose="05050102010706020507" pitchFamily="18" charset="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9420" r="77691" b="12476"/>
          <a:stretch/>
        </p:blipFill>
        <p:spPr bwMode="auto">
          <a:xfrm>
            <a:off x="3604324" y="1781313"/>
            <a:ext cx="1931524" cy="81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75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b="1" dirty="0" smtClean="0"/>
              <a:t>Spectroscopy to determine circuit parameters</a:t>
            </a:r>
            <a:endParaRPr lang="fi-FI" dirty="0"/>
          </a:p>
        </p:txBody>
      </p:sp>
      <p:grpSp>
        <p:nvGrpSpPr>
          <p:cNvPr id="76" name="Group 75"/>
          <p:cNvGrpSpPr/>
          <p:nvPr/>
        </p:nvGrpSpPr>
        <p:grpSpPr>
          <a:xfrm>
            <a:off x="107504" y="1700808"/>
            <a:ext cx="3672408" cy="2571403"/>
            <a:chOff x="539552" y="1871132"/>
            <a:chExt cx="3888432" cy="2421964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06"/>
            <a:stretch/>
          </p:blipFill>
          <p:spPr bwMode="auto">
            <a:xfrm>
              <a:off x="539552" y="1871132"/>
              <a:ext cx="3888432" cy="2193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Rectangle 74"/>
            <p:cNvSpPr/>
            <p:nvPr/>
          </p:nvSpPr>
          <p:spPr>
            <a:xfrm>
              <a:off x="3131840" y="3717032"/>
              <a:ext cx="1080120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18485" r="10227" b="474"/>
          <a:stretch/>
        </p:blipFill>
        <p:spPr>
          <a:xfrm>
            <a:off x="3161495" y="1484784"/>
            <a:ext cx="2130585" cy="1643594"/>
          </a:xfrm>
          <a:prstGeom prst="ellipse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6156176" y="5786100"/>
            <a:ext cx="3816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b="1" dirty="0"/>
              <a:t>Two tone spectroscopy </a:t>
            </a:r>
            <a:endParaRPr lang="fi-FI" sz="1400" b="1" dirty="0" smtClean="0"/>
          </a:p>
        </p:txBody>
      </p:sp>
      <p:pic>
        <p:nvPicPr>
          <p:cNvPr id="11285" name="Picture 2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88"/>
          <a:stretch/>
        </p:blipFill>
        <p:spPr bwMode="auto">
          <a:xfrm>
            <a:off x="5428378" y="1455812"/>
            <a:ext cx="3473406" cy="420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9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2" y="4066498"/>
            <a:ext cx="3562247" cy="185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41812" y="4407164"/>
            <a:ext cx="1988045" cy="223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i-FI" sz="2400" i="1" dirty="0" smtClean="0"/>
              <a:t>f</a:t>
            </a:r>
            <a:r>
              <a:rPr lang="fi-FI" sz="2400" baseline="-25000" dirty="0" smtClean="0"/>
              <a:t>r</a:t>
            </a:r>
            <a:r>
              <a:rPr lang="fi-FI" sz="2400" dirty="0" smtClean="0"/>
              <a:t> = 5.39 GHz</a:t>
            </a:r>
          </a:p>
          <a:p>
            <a:pPr>
              <a:lnSpc>
                <a:spcPct val="150000"/>
              </a:lnSpc>
            </a:pPr>
            <a:r>
              <a:rPr lang="fi-FI" sz="2400" i="1" dirty="0" smtClean="0"/>
              <a:t>g </a:t>
            </a:r>
            <a:r>
              <a:rPr lang="fi-FI" sz="2400" dirty="0" smtClean="0"/>
              <a:t>= 0.020</a:t>
            </a:r>
          </a:p>
          <a:p>
            <a:pPr>
              <a:lnSpc>
                <a:spcPct val="150000"/>
              </a:lnSpc>
            </a:pPr>
            <a:r>
              <a:rPr lang="fi-FI" sz="2400" i="1" dirty="0" smtClean="0"/>
              <a:t>g</a:t>
            </a:r>
            <a:r>
              <a:rPr lang="fi-FI" sz="2400" dirty="0" smtClean="0"/>
              <a:t> = - 0.015</a:t>
            </a:r>
          </a:p>
          <a:p>
            <a:pPr>
              <a:lnSpc>
                <a:spcPct val="150000"/>
              </a:lnSpc>
            </a:pPr>
            <a:r>
              <a:rPr lang="fi-FI" sz="2400" i="1" dirty="0" smtClean="0"/>
              <a:t>a</a:t>
            </a:r>
            <a:r>
              <a:rPr lang="fi-FI" sz="2400" dirty="0" smtClean="0"/>
              <a:t> = 0.008</a:t>
            </a:r>
            <a:endParaRPr lang="fi-FI" sz="2400" dirty="0"/>
          </a:p>
        </p:txBody>
      </p:sp>
      <p:pic>
        <p:nvPicPr>
          <p:cNvPr id="16" name="Picture 2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25" t="31203" r="14349" b="63785"/>
          <a:stretch/>
        </p:blipFill>
        <p:spPr bwMode="auto">
          <a:xfrm>
            <a:off x="3776640" y="5519886"/>
            <a:ext cx="435320" cy="21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12056" y="6069983"/>
            <a:ext cx="1404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i="1" dirty="0" smtClean="0"/>
              <a:t>r</a:t>
            </a:r>
            <a:r>
              <a:rPr lang="fi-FI" sz="2400" dirty="0" smtClean="0"/>
              <a:t> = </a:t>
            </a:r>
            <a:r>
              <a:rPr lang="fi-FI" sz="2400" i="1" dirty="0" smtClean="0"/>
              <a:t>f</a:t>
            </a:r>
            <a:r>
              <a:rPr lang="fi-FI" sz="2400" baseline="-25000" dirty="0" smtClean="0"/>
              <a:t>qubit</a:t>
            </a:r>
            <a:r>
              <a:rPr lang="fi-FI" sz="2400" dirty="0" smtClean="0"/>
              <a:t>/</a:t>
            </a:r>
            <a:r>
              <a:rPr lang="fi-FI" sz="2400" i="1" dirty="0" smtClean="0"/>
              <a:t>f</a:t>
            </a:r>
            <a:r>
              <a:rPr lang="fi-FI" sz="2400" baseline="-25000" dirty="0" smtClean="0"/>
              <a:t>r</a:t>
            </a:r>
            <a:endParaRPr lang="fi-FI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30284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0416" y="-243408"/>
            <a:ext cx="9368564" cy="1143000"/>
          </a:xfrm>
        </p:spPr>
        <p:txBody>
          <a:bodyPr>
            <a:noAutofit/>
          </a:bodyPr>
          <a:lstStyle/>
          <a:p>
            <a:r>
              <a:rPr lang="fi-FI" sz="3500" b="1" dirty="0"/>
              <a:t>Experimental observation, samples I and II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" r="16651" b="11500"/>
          <a:stretch/>
        </p:blipFill>
        <p:spPr bwMode="auto">
          <a:xfrm>
            <a:off x="5153911" y="3373704"/>
            <a:ext cx="3810577" cy="3081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608866" y="6454738"/>
            <a:ext cx="7715662" cy="638271"/>
          </a:xfrm>
          <a:prstGeom prst="rect">
            <a:avLst/>
          </a:prstGeom>
          <a:noFill/>
        </p:spPr>
        <p:txBody>
          <a:bodyPr wrap="square" lIns="83457" tIns="41729" rIns="83457" bIns="41729" rtlCol="0">
            <a:spAutoFit/>
          </a:bodyPr>
          <a:lstStyle/>
          <a:p>
            <a:r>
              <a:rPr lang="fi-FI" dirty="0"/>
              <a:t>magnetic flux </a:t>
            </a:r>
            <a:r>
              <a:rPr lang="fi-FI" dirty="0" smtClean="0"/>
              <a:t>                                                magnetic </a:t>
            </a:r>
            <a:r>
              <a:rPr lang="fi-FI" dirty="0"/>
              <a:t>flux</a:t>
            </a:r>
          </a:p>
          <a:p>
            <a:endParaRPr lang="fi-FI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4503346" y="4691379"/>
            <a:ext cx="920353" cy="361272"/>
          </a:xfrm>
          <a:prstGeom prst="rect">
            <a:avLst/>
          </a:prstGeom>
          <a:noFill/>
        </p:spPr>
        <p:txBody>
          <a:bodyPr wrap="none" lIns="83457" tIns="41729" rIns="83457" bIns="41729" rtlCol="0">
            <a:spAutoFit/>
          </a:bodyPr>
          <a:lstStyle/>
          <a:p>
            <a:r>
              <a:rPr lang="fi-FI" dirty="0" smtClean="0">
                <a:latin typeface="Symbol" panose="05050102010706020507" pitchFamily="18" charset="2"/>
              </a:rPr>
              <a:t>D</a:t>
            </a:r>
            <a:r>
              <a:rPr lang="fi-FI" i="1" dirty="0" smtClean="0"/>
              <a:t>T</a:t>
            </a:r>
            <a:r>
              <a:rPr lang="fi-FI" dirty="0" smtClean="0"/>
              <a:t> (mK)</a:t>
            </a:r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5859867" y="5517232"/>
            <a:ext cx="105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i="1" dirty="0" smtClean="0"/>
              <a:t>Q </a:t>
            </a:r>
            <a:r>
              <a:rPr lang="fi-FI" sz="2800" dirty="0" smtClean="0"/>
              <a:t>≈ 3</a:t>
            </a:r>
            <a:endParaRPr lang="fi-FI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" t="15379" r="3515" b="2399"/>
          <a:stretch/>
        </p:blipFill>
        <p:spPr bwMode="auto">
          <a:xfrm>
            <a:off x="2225001" y="692696"/>
            <a:ext cx="4507239" cy="263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" t="6206" b="3969"/>
          <a:stretch/>
        </p:blipFill>
        <p:spPr bwMode="auto">
          <a:xfrm>
            <a:off x="438028" y="3454415"/>
            <a:ext cx="4277988" cy="3115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77343" y="5282044"/>
            <a:ext cx="1260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i="1" dirty="0" smtClean="0"/>
              <a:t>Q </a:t>
            </a:r>
            <a:r>
              <a:rPr lang="fi-FI" sz="2800" dirty="0" smtClean="0"/>
              <a:t>≈ 20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21151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13506</TotalTime>
  <Words>775</Words>
  <Application>Microsoft Office PowerPoint</Application>
  <PresentationFormat>On-screen Show (4:3)</PresentationFormat>
  <Paragraphs>213</Paragraphs>
  <Slides>20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Graph</vt:lpstr>
      <vt:lpstr> Superconducting qubit for quantum thermodynamics experiments</vt:lpstr>
      <vt:lpstr>Measuring heat currents</vt:lpstr>
      <vt:lpstr>NIS-thermometry</vt:lpstr>
      <vt:lpstr>Temperature of a qubit?</vt:lpstr>
      <vt:lpstr>Experiment on quantum heat switch</vt:lpstr>
      <vt:lpstr>Experimental realization</vt:lpstr>
      <vt:lpstr>PowerPoint Presentation</vt:lpstr>
      <vt:lpstr>Spectroscopy to determine circuit parameters</vt:lpstr>
      <vt:lpstr>Experimental observation, samples I and II</vt:lpstr>
      <vt:lpstr>Theory vs experiment: sample I</vt:lpstr>
      <vt:lpstr>Theory vs experiment: sample II</vt:lpstr>
      <vt:lpstr>PowerPoint Presentation</vt:lpstr>
      <vt:lpstr>Stochastic thermodynamics of a driven qubit</vt:lpstr>
      <vt:lpstr>Work measurement in a quantum system</vt:lpstr>
      <vt:lpstr>Quantum trajectories</vt:lpstr>
      <vt:lpstr>Quantum jump approach for analyzing distribution of dissipation</vt:lpstr>
      <vt:lpstr>Calorimetry for measuring mw photons</vt:lpstr>
      <vt:lpstr>Fast NIS thermometry on electrons </vt:lpstr>
      <vt:lpstr>Summary</vt:lpstr>
      <vt:lpstr>Frank in Finland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thermodynamics in single-electron and superconducting circuits</dc:title>
  <dc:creator>Jukka</dc:creator>
  <cp:lastModifiedBy>Jukka</cp:lastModifiedBy>
  <cp:revision>150</cp:revision>
  <dcterms:created xsi:type="dcterms:W3CDTF">2017-08-08T15:36:02Z</dcterms:created>
  <dcterms:modified xsi:type="dcterms:W3CDTF">2018-01-31T06:17:51Z</dcterms:modified>
</cp:coreProperties>
</file>